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309" r:id="rId2"/>
    <p:sldId id="310" r:id="rId3"/>
    <p:sldId id="308" r:id="rId4"/>
    <p:sldId id="311" r:id="rId5"/>
    <p:sldId id="312" r:id="rId6"/>
    <p:sldId id="313" r:id="rId7"/>
    <p:sldId id="314" r:id="rId8"/>
    <p:sldId id="315" r:id="rId9"/>
    <p:sldId id="316"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6" r:id="rId24"/>
    <p:sldId id="333" r:id="rId25"/>
    <p:sldId id="334" r:id="rId26"/>
    <p:sldId id="335" r:id="rId27"/>
    <p:sldId id="339" r:id="rId28"/>
    <p:sldId id="340" r:id="rId29"/>
    <p:sldId id="337" r:id="rId30"/>
    <p:sldId id="338" r:id="rId31"/>
    <p:sldId id="341" r:id="rId32"/>
    <p:sldId id="342" r:id="rId33"/>
    <p:sldId id="343" r:id="rId34"/>
    <p:sldId id="348" r:id="rId35"/>
    <p:sldId id="345" r:id="rId36"/>
    <p:sldId id="347" r:id="rId37"/>
    <p:sldId id="349" r:id="rId38"/>
    <p:sldId id="350" r:id="rId39"/>
    <p:sldId id="351" r:id="rId40"/>
    <p:sldId id="352" r:id="rId41"/>
    <p:sldId id="353" r:id="rId42"/>
    <p:sldId id="354" r:id="rId43"/>
    <p:sldId id="355" r:id="rId44"/>
    <p:sldId id="356" r:id="rId45"/>
    <p:sldId id="357" r:id="rId46"/>
    <p:sldId id="256" r:id="rId47"/>
    <p:sldId id="257" r:id="rId48"/>
    <p:sldId id="258" r:id="rId49"/>
    <p:sldId id="263" r:id="rId50"/>
    <p:sldId id="264" r:id="rId51"/>
    <p:sldId id="265" r:id="rId52"/>
    <p:sldId id="358" r:id="rId53"/>
    <p:sldId id="359" r:id="rId54"/>
    <p:sldId id="360" r:id="rId55"/>
    <p:sldId id="361" r:id="rId56"/>
    <p:sldId id="362" r:id="rId57"/>
    <p:sldId id="363" r:id="rId58"/>
    <p:sldId id="364" r:id="rId59"/>
    <p:sldId id="306" r:id="rId60"/>
    <p:sldId id="307" r:id="rId61"/>
    <p:sldId id="317" r:id="rId62"/>
    <p:sldId id="365" r:id="rId63"/>
    <p:sldId id="318" r:id="rId64"/>
    <p:sldId id="319" r:id="rId65"/>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9388" autoAdjust="0"/>
  </p:normalViewPr>
  <p:slideViewPr>
    <p:cSldViewPr>
      <p:cViewPr>
        <p:scale>
          <a:sx n="59" d="100"/>
          <a:sy n="59" d="100"/>
        </p:scale>
        <p:origin x="-1884" y="864"/>
      </p:cViewPr>
      <p:guideLst>
        <p:guide orient="horz" pos="2880"/>
        <p:guide pos="216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F11D9470-BB6E-45F7-87FB-FA6834E8B292}" type="datetimeFigureOut">
              <a:rPr lang="en-US" smtClean="0"/>
              <a:t>9/27/2012</a:t>
            </a:fld>
            <a:endParaRPr lang="en-US"/>
          </a:p>
        </p:txBody>
      </p:sp>
      <p:sp>
        <p:nvSpPr>
          <p:cNvPr id="4" name="Slide Image Placeholder 3"/>
          <p:cNvSpPr>
            <a:spLocks noGrp="1" noRot="1" noChangeAspect="1"/>
          </p:cNvSpPr>
          <p:nvPr>
            <p:ph type="sldImg" idx="2"/>
          </p:nvPr>
        </p:nvSpPr>
        <p:spPr>
          <a:xfrm>
            <a:off x="2201863" y="698500"/>
            <a:ext cx="2619375"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F2F1FFCE-66C3-4DB3-9995-D819E31098DE}" type="slidenum">
              <a:rPr lang="en-US" smtClean="0"/>
              <a:t>‹#›</a:t>
            </a:fld>
            <a:endParaRPr lang="en-US"/>
          </a:p>
        </p:txBody>
      </p:sp>
    </p:spTree>
    <p:extLst>
      <p:ext uri="{BB962C8B-B14F-4D97-AF65-F5344CB8AC3E}">
        <p14:creationId xmlns:p14="http://schemas.microsoft.com/office/powerpoint/2010/main" val="418754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MAP efficiency can be measured in many ways and different measures are often at odds with each other.  For example, if we used # degrees/$ MAP as an indicator of efficiency we might want to restrict MAP to students with high test scores at four-year institutions where graduation rates are often three times that of community colleges. Under this scenario, however, many lower-income students with good grades but poor test scores (a common combination with lower income students) who have good chances of success at a community college would not receive awards.  But if we selected   # grants/$ MAP as the measure of efficiency, we would give MAP grants largely to students attending community colleges – ignoring the needs of students who want bachelor’s degrees.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The purpose of MAP grants has always been access for those who could not attend college without the funds – any success with this group is an efficient use of dollars because each graduation would not have occurred without the grants. Higher graduation rates are not the sole means of creating higher attainment rates.  Broad access can also increase the percentage of the Illinois workforce with a postsecondary credential.  Focusing strictly on graduation rates can actually reduce attainment rates.  MAP dollars are only efficient when they change behavior.  Giving them to students who would graduate without them has no impact on attainment rates.</a:t>
            </a:r>
            <a:endParaRPr lang="en-US" sz="1200"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2F1FFCE-66C3-4DB3-9995-D819E31098DE}" type="slidenum">
              <a:rPr lang="en-US" smtClean="0"/>
              <a:t>5</a:t>
            </a:fld>
            <a:endParaRPr lang="en-US"/>
          </a:p>
        </p:txBody>
      </p:sp>
    </p:spTree>
    <p:extLst>
      <p:ext uri="{BB962C8B-B14F-4D97-AF65-F5344CB8AC3E}">
        <p14:creationId xmlns:p14="http://schemas.microsoft.com/office/powerpoint/2010/main" val="2205615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Changes</a:t>
            </a:r>
            <a:r>
              <a:rPr lang="en-US" baseline="0" dirty="0" smtClean="0"/>
              <a:t> to the focus of the grant – access to completion  or reducing the achievement gap.</a:t>
            </a:r>
            <a:endParaRPr lang="en-US" dirty="0"/>
          </a:p>
        </p:txBody>
      </p:sp>
      <p:sp>
        <p:nvSpPr>
          <p:cNvPr id="4" name="Slide Number Placeholder 3"/>
          <p:cNvSpPr>
            <a:spLocks noGrp="1"/>
          </p:cNvSpPr>
          <p:nvPr>
            <p:ph type="sldNum" sz="quarter" idx="10"/>
          </p:nvPr>
        </p:nvSpPr>
        <p:spPr/>
        <p:txBody>
          <a:bodyPr/>
          <a:lstStyle/>
          <a:p>
            <a:fld id="{F2F1FFCE-66C3-4DB3-9995-D819E31098DE}" type="slidenum">
              <a:rPr lang="en-US" smtClean="0"/>
              <a:t>6</a:t>
            </a:fld>
            <a:endParaRPr lang="en-US"/>
          </a:p>
        </p:txBody>
      </p:sp>
    </p:spTree>
    <p:extLst>
      <p:ext uri="{BB962C8B-B14F-4D97-AF65-F5344CB8AC3E}">
        <p14:creationId xmlns:p14="http://schemas.microsoft.com/office/powerpoint/2010/main" val="3834939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Summer MAP calculation nearly a decade ago cost about $14 million </a:t>
            </a:r>
            <a:r>
              <a:rPr lang="en-US" baseline="0" dirty="0" smtClean="0"/>
              <a:t> - about $5 million at community colleges</a:t>
            </a:r>
            <a:endParaRPr lang="en-US" dirty="0"/>
          </a:p>
        </p:txBody>
      </p:sp>
      <p:sp>
        <p:nvSpPr>
          <p:cNvPr id="4" name="Slide Number Placeholder 3"/>
          <p:cNvSpPr>
            <a:spLocks noGrp="1"/>
          </p:cNvSpPr>
          <p:nvPr>
            <p:ph type="sldNum" sz="quarter" idx="10"/>
          </p:nvPr>
        </p:nvSpPr>
        <p:spPr/>
        <p:txBody>
          <a:bodyPr/>
          <a:lstStyle/>
          <a:p>
            <a:fld id="{F2F1FFCE-66C3-4DB3-9995-D819E31098DE}" type="slidenum">
              <a:rPr lang="en-US" smtClean="0"/>
              <a:t>8</a:t>
            </a:fld>
            <a:endParaRPr lang="en-US"/>
          </a:p>
        </p:txBody>
      </p:sp>
    </p:spTree>
    <p:extLst>
      <p:ext uri="{BB962C8B-B14F-4D97-AF65-F5344CB8AC3E}">
        <p14:creationId xmlns:p14="http://schemas.microsoft.com/office/powerpoint/2010/main" val="3074042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F6AC65-FFF9-4DD1-88DE-5E0C1EF44A52}" type="slidenum">
              <a:rPr lang="en-US" smtClean="0"/>
              <a:t>9</a:t>
            </a:fld>
            <a:endParaRPr lang="en-US"/>
          </a:p>
        </p:txBody>
      </p:sp>
    </p:spTree>
    <p:extLst>
      <p:ext uri="{BB962C8B-B14F-4D97-AF65-F5344CB8AC3E}">
        <p14:creationId xmlns:p14="http://schemas.microsoft.com/office/powerpoint/2010/main" val="2002658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MAP dollars spent on remedial courses</a:t>
            </a:r>
            <a:r>
              <a:rPr lang="en-US" dirty="0" smtClean="0"/>
              <a:t> </a:t>
            </a:r>
            <a:r>
              <a:rPr lang="en-US" sz="1200" b="0" i="0" u="none" strike="noStrike" kern="1200" dirty="0" smtClean="0">
                <a:solidFill>
                  <a:schemeClr val="tx1"/>
                </a:solidFill>
                <a:effectLst/>
                <a:latin typeface="+mn-lt"/>
                <a:ea typeface="+mn-ea"/>
                <a:cs typeface="+mn-cs"/>
              </a:rPr>
              <a:t>Public Universities</a:t>
            </a:r>
            <a:r>
              <a:rPr lang="en-US" dirty="0" smtClean="0"/>
              <a:t> </a:t>
            </a:r>
            <a:r>
              <a:rPr lang="en-US" sz="1200" b="0" i="0" u="none" strike="noStrike" kern="1200" dirty="0" smtClean="0">
                <a:solidFill>
                  <a:schemeClr val="tx1"/>
                </a:solidFill>
                <a:effectLst/>
                <a:latin typeface="+mn-lt"/>
                <a:ea typeface="+mn-ea"/>
                <a:cs typeface="+mn-cs"/>
              </a:rPr>
              <a:t> $  4,386,674.13 Private NFP</a:t>
            </a:r>
            <a:r>
              <a:rPr lang="en-US" dirty="0" smtClean="0"/>
              <a:t> </a:t>
            </a:r>
            <a:r>
              <a:rPr lang="en-US" sz="1200" b="0" i="0" u="none" strike="noStrike" kern="1200" dirty="0" smtClean="0">
                <a:solidFill>
                  <a:schemeClr val="tx1"/>
                </a:solidFill>
                <a:effectLst/>
                <a:latin typeface="+mn-lt"/>
                <a:ea typeface="+mn-ea"/>
                <a:cs typeface="+mn-cs"/>
              </a:rPr>
              <a:t> $  2,677,742.33 Community Colleges</a:t>
            </a:r>
            <a:r>
              <a:rPr lang="en-US" dirty="0" smtClean="0"/>
              <a:t> </a:t>
            </a:r>
            <a:r>
              <a:rPr lang="en-US" sz="1200" b="0" i="0" u="none" strike="noStrike" kern="1200" dirty="0" smtClean="0">
                <a:solidFill>
                  <a:schemeClr val="tx1"/>
                </a:solidFill>
                <a:effectLst/>
                <a:latin typeface="+mn-lt"/>
                <a:ea typeface="+mn-ea"/>
                <a:cs typeface="+mn-cs"/>
              </a:rPr>
              <a:t> $10,232,742.51 Proprietary Schools</a:t>
            </a:r>
            <a:r>
              <a:rPr lang="en-US" dirty="0" smtClean="0"/>
              <a:t> </a:t>
            </a:r>
            <a:r>
              <a:rPr lang="en-US" sz="1200" b="0" i="0" u="none" strike="noStrike" kern="1200" dirty="0" smtClean="0">
                <a:solidFill>
                  <a:schemeClr val="tx1"/>
                </a:solidFill>
                <a:effectLst/>
                <a:latin typeface="+mn-lt"/>
                <a:ea typeface="+mn-ea"/>
                <a:cs typeface="+mn-cs"/>
              </a:rPr>
              <a:t> $  3,046,525.68 </a:t>
            </a:r>
            <a:r>
              <a:rPr lang="en-US" sz="1200" b="1" i="0" u="none" strike="noStrike" kern="1200" dirty="0" smtClean="0">
                <a:solidFill>
                  <a:schemeClr val="tx1"/>
                </a:solidFill>
                <a:effectLst/>
                <a:latin typeface="+mn-lt"/>
                <a:ea typeface="+mn-ea"/>
                <a:cs typeface="+mn-cs"/>
              </a:rPr>
              <a:t>Total</a:t>
            </a:r>
            <a:r>
              <a:rPr lang="en-US" dirty="0" smtClean="0"/>
              <a:t> </a:t>
            </a:r>
            <a:r>
              <a:rPr lang="en-US" sz="1200" b="1" i="0" u="none" strike="noStrike" kern="1200" dirty="0" smtClean="0">
                <a:solidFill>
                  <a:schemeClr val="tx1"/>
                </a:solidFill>
                <a:effectLst/>
                <a:latin typeface="+mn-lt"/>
                <a:ea typeface="+mn-ea"/>
                <a:cs typeface="+mn-cs"/>
              </a:rPr>
              <a:t> $20,343,684.66 </a:t>
            </a:r>
          </a:p>
          <a:p>
            <a:endParaRPr lang="en-US" sz="1200" b="1"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We</a:t>
            </a:r>
            <a:r>
              <a:rPr lang="en-US" sz="1200" b="0" i="0" u="none" strike="noStrike" kern="1200" baseline="0" dirty="0" smtClean="0">
                <a:solidFill>
                  <a:schemeClr val="tx1"/>
                </a:solidFill>
                <a:effectLst/>
                <a:latin typeface="+mn-lt"/>
                <a:ea typeface="+mn-ea"/>
                <a:cs typeface="+mn-cs"/>
              </a:rPr>
              <a:t> used IBHE’s Table 9 number of students taking remedial courses and then got a ratio of the courses/number of freshmen and applied that ratio to freshmen MAP recipients.</a:t>
            </a:r>
            <a:endParaRPr lang="en-US" b="0" dirty="0"/>
          </a:p>
        </p:txBody>
      </p:sp>
      <p:sp>
        <p:nvSpPr>
          <p:cNvPr id="4" name="Slide Number Placeholder 3"/>
          <p:cNvSpPr>
            <a:spLocks noGrp="1"/>
          </p:cNvSpPr>
          <p:nvPr>
            <p:ph type="sldNum" sz="quarter" idx="10"/>
          </p:nvPr>
        </p:nvSpPr>
        <p:spPr/>
        <p:txBody>
          <a:bodyPr/>
          <a:lstStyle/>
          <a:p>
            <a:fld id="{F2F1FFCE-66C3-4DB3-9995-D819E31098DE}" type="slidenum">
              <a:rPr lang="en-US" smtClean="0"/>
              <a:t>52</a:t>
            </a:fld>
            <a:endParaRPr lang="en-US"/>
          </a:p>
        </p:txBody>
      </p:sp>
    </p:spTree>
    <p:extLst>
      <p:ext uri="{BB962C8B-B14F-4D97-AF65-F5344CB8AC3E}">
        <p14:creationId xmlns:p14="http://schemas.microsoft.com/office/powerpoint/2010/main" val="1970097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4EB4CE-0265-4AD0-BF26-E4E69D2340F9}" type="datetimeFigureOut">
              <a:rPr lang="en-US" smtClean="0"/>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7B831-35BA-4C5B-BBC3-061AE6FDD9BE}" type="slidenum">
              <a:rPr lang="en-US" smtClean="0"/>
              <a:t>‹#›</a:t>
            </a:fld>
            <a:endParaRPr lang="en-US"/>
          </a:p>
        </p:txBody>
      </p:sp>
    </p:spTree>
    <p:extLst>
      <p:ext uri="{BB962C8B-B14F-4D97-AF65-F5344CB8AC3E}">
        <p14:creationId xmlns:p14="http://schemas.microsoft.com/office/powerpoint/2010/main" val="2438079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EB4CE-0265-4AD0-BF26-E4E69D2340F9}" type="datetimeFigureOut">
              <a:rPr lang="en-US" smtClean="0"/>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7B831-35BA-4C5B-BBC3-061AE6FDD9BE}" type="slidenum">
              <a:rPr lang="en-US" smtClean="0"/>
              <a:t>‹#›</a:t>
            </a:fld>
            <a:endParaRPr lang="en-US"/>
          </a:p>
        </p:txBody>
      </p:sp>
    </p:spTree>
    <p:extLst>
      <p:ext uri="{BB962C8B-B14F-4D97-AF65-F5344CB8AC3E}">
        <p14:creationId xmlns:p14="http://schemas.microsoft.com/office/powerpoint/2010/main" val="2308225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EB4CE-0265-4AD0-BF26-E4E69D2340F9}" type="datetimeFigureOut">
              <a:rPr lang="en-US" smtClean="0"/>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7B831-35BA-4C5B-BBC3-061AE6FDD9BE}" type="slidenum">
              <a:rPr lang="en-US" smtClean="0"/>
              <a:t>‹#›</a:t>
            </a:fld>
            <a:endParaRPr lang="en-US"/>
          </a:p>
        </p:txBody>
      </p:sp>
    </p:spTree>
    <p:extLst>
      <p:ext uri="{BB962C8B-B14F-4D97-AF65-F5344CB8AC3E}">
        <p14:creationId xmlns:p14="http://schemas.microsoft.com/office/powerpoint/2010/main" val="2031431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EB4CE-0265-4AD0-BF26-E4E69D2340F9}" type="datetimeFigureOut">
              <a:rPr lang="en-US" smtClean="0"/>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7B831-35BA-4C5B-BBC3-061AE6FDD9BE}" type="slidenum">
              <a:rPr lang="en-US" smtClean="0"/>
              <a:t>‹#›</a:t>
            </a:fld>
            <a:endParaRPr lang="en-US"/>
          </a:p>
        </p:txBody>
      </p:sp>
    </p:spTree>
    <p:extLst>
      <p:ext uri="{BB962C8B-B14F-4D97-AF65-F5344CB8AC3E}">
        <p14:creationId xmlns:p14="http://schemas.microsoft.com/office/powerpoint/2010/main" val="268695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4EB4CE-0265-4AD0-BF26-E4E69D2340F9}" type="datetimeFigureOut">
              <a:rPr lang="en-US" smtClean="0"/>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7B831-35BA-4C5B-BBC3-061AE6FDD9BE}" type="slidenum">
              <a:rPr lang="en-US" smtClean="0"/>
              <a:t>‹#›</a:t>
            </a:fld>
            <a:endParaRPr lang="en-US"/>
          </a:p>
        </p:txBody>
      </p:sp>
    </p:spTree>
    <p:extLst>
      <p:ext uri="{BB962C8B-B14F-4D97-AF65-F5344CB8AC3E}">
        <p14:creationId xmlns:p14="http://schemas.microsoft.com/office/powerpoint/2010/main" val="2084105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4EB4CE-0265-4AD0-BF26-E4E69D2340F9}" type="datetimeFigureOut">
              <a:rPr lang="en-US" smtClean="0"/>
              <a:t>9/27/2012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7B831-35BA-4C5B-BBC3-061AE6FDD9BE}" type="slidenum">
              <a:rPr lang="en-US" smtClean="0"/>
              <a:t>‹#›</a:t>
            </a:fld>
            <a:endParaRPr lang="en-US"/>
          </a:p>
        </p:txBody>
      </p:sp>
    </p:spTree>
    <p:extLst>
      <p:ext uri="{BB962C8B-B14F-4D97-AF65-F5344CB8AC3E}">
        <p14:creationId xmlns:p14="http://schemas.microsoft.com/office/powerpoint/2010/main" val="136264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4EB4CE-0265-4AD0-BF26-E4E69D2340F9}" type="datetimeFigureOut">
              <a:rPr lang="en-US" smtClean="0"/>
              <a:t>9/27/2012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B7B831-35BA-4C5B-BBC3-061AE6FDD9BE}" type="slidenum">
              <a:rPr lang="en-US" smtClean="0"/>
              <a:t>‹#›</a:t>
            </a:fld>
            <a:endParaRPr lang="en-US"/>
          </a:p>
        </p:txBody>
      </p:sp>
    </p:spTree>
    <p:extLst>
      <p:ext uri="{BB962C8B-B14F-4D97-AF65-F5344CB8AC3E}">
        <p14:creationId xmlns:p14="http://schemas.microsoft.com/office/powerpoint/2010/main" val="2811471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4EB4CE-0265-4AD0-BF26-E4E69D2340F9}" type="datetimeFigureOut">
              <a:rPr lang="en-US" smtClean="0"/>
              <a:t>9/27/2012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B7B831-35BA-4C5B-BBC3-061AE6FDD9BE}" type="slidenum">
              <a:rPr lang="en-US" smtClean="0"/>
              <a:t>‹#›</a:t>
            </a:fld>
            <a:endParaRPr lang="en-US"/>
          </a:p>
        </p:txBody>
      </p:sp>
    </p:spTree>
    <p:extLst>
      <p:ext uri="{BB962C8B-B14F-4D97-AF65-F5344CB8AC3E}">
        <p14:creationId xmlns:p14="http://schemas.microsoft.com/office/powerpoint/2010/main" val="144598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EB4CE-0265-4AD0-BF26-E4E69D2340F9}" type="datetimeFigureOut">
              <a:rPr lang="en-US" smtClean="0"/>
              <a:t>9/27/2012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B7B831-35BA-4C5B-BBC3-061AE6FDD9BE}" type="slidenum">
              <a:rPr lang="en-US" smtClean="0"/>
              <a:t>‹#›</a:t>
            </a:fld>
            <a:endParaRPr lang="en-US"/>
          </a:p>
        </p:txBody>
      </p:sp>
    </p:spTree>
    <p:extLst>
      <p:ext uri="{BB962C8B-B14F-4D97-AF65-F5344CB8AC3E}">
        <p14:creationId xmlns:p14="http://schemas.microsoft.com/office/powerpoint/2010/main" val="2922198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EB4CE-0265-4AD0-BF26-E4E69D2340F9}" type="datetimeFigureOut">
              <a:rPr lang="en-US" smtClean="0"/>
              <a:t>9/27/2012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7B831-35BA-4C5B-BBC3-061AE6FDD9BE}" type="slidenum">
              <a:rPr lang="en-US" smtClean="0"/>
              <a:t>‹#›</a:t>
            </a:fld>
            <a:endParaRPr lang="en-US"/>
          </a:p>
        </p:txBody>
      </p:sp>
    </p:spTree>
    <p:extLst>
      <p:ext uri="{BB962C8B-B14F-4D97-AF65-F5344CB8AC3E}">
        <p14:creationId xmlns:p14="http://schemas.microsoft.com/office/powerpoint/2010/main" val="199557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EB4CE-0265-4AD0-BF26-E4E69D2340F9}" type="datetimeFigureOut">
              <a:rPr lang="en-US" smtClean="0"/>
              <a:t>9/27/2012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7B831-35BA-4C5B-BBC3-061AE6FDD9BE}" type="slidenum">
              <a:rPr lang="en-US" smtClean="0"/>
              <a:t>‹#›</a:t>
            </a:fld>
            <a:endParaRPr lang="en-US"/>
          </a:p>
        </p:txBody>
      </p:sp>
    </p:spTree>
    <p:extLst>
      <p:ext uri="{BB962C8B-B14F-4D97-AF65-F5344CB8AC3E}">
        <p14:creationId xmlns:p14="http://schemas.microsoft.com/office/powerpoint/2010/main" val="1283993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F4EB4CE-0265-4AD0-BF26-E4E69D2340F9}" type="datetimeFigureOut">
              <a:rPr lang="en-US" smtClean="0"/>
              <a:t>9/27/2012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1B7B831-35BA-4C5B-BBC3-061AE6FDD9BE}" type="slidenum">
              <a:rPr lang="en-US" smtClean="0"/>
              <a:t>‹#›</a:t>
            </a:fld>
            <a:endParaRPr lang="en-US"/>
          </a:p>
        </p:txBody>
      </p:sp>
    </p:spTree>
    <p:extLst>
      <p:ext uri="{BB962C8B-B14F-4D97-AF65-F5344CB8AC3E}">
        <p14:creationId xmlns:p14="http://schemas.microsoft.com/office/powerpoint/2010/main" val="3696340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2.emf"/><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53.emf"/><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54.emf"/><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55.emf"/><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5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5"/>
                </a:solidFill>
              </a:rPr>
              <a:t>Ways to allocate MAP </a:t>
            </a:r>
            <a:r>
              <a:rPr lang="en-US" b="1" dirty="0" smtClean="0">
                <a:solidFill>
                  <a:schemeClr val="accent5"/>
                </a:solidFill>
              </a:rPr>
              <a:t>grants</a:t>
            </a:r>
            <a:endParaRPr lang="en-US" dirty="0">
              <a:solidFill>
                <a:schemeClr val="accent5"/>
              </a:solidFill>
            </a:endParaRPr>
          </a:p>
        </p:txBody>
      </p:sp>
      <p:sp>
        <p:nvSpPr>
          <p:cNvPr id="3" name="Content Placeholder 2"/>
          <p:cNvSpPr>
            <a:spLocks noGrp="1"/>
          </p:cNvSpPr>
          <p:nvPr>
            <p:ph idx="1"/>
          </p:nvPr>
        </p:nvSpPr>
        <p:spPr/>
        <p:txBody>
          <a:bodyPr>
            <a:normAutofit fontScale="85000" lnSpcReduction="20000"/>
          </a:bodyPr>
          <a:lstStyle/>
          <a:p>
            <a:r>
              <a:rPr lang="en-US" b="1" dirty="0"/>
              <a:t>“ISAC shall convene a task force to deliberate options for the adoption of new rules for MAP, with the goal of improving the outcomes for students who receive these awards…”</a:t>
            </a:r>
            <a:endParaRPr lang="en-US" i="1" dirty="0"/>
          </a:p>
          <a:p>
            <a:r>
              <a:rPr lang="en-US" dirty="0"/>
              <a:t>The resolution </a:t>
            </a:r>
            <a:r>
              <a:rPr lang="en-US" dirty="0" smtClean="0"/>
              <a:t>explicitly </a:t>
            </a:r>
            <a:r>
              <a:rPr lang="en-US" dirty="0"/>
              <a:t>specified some ways to improve student outcomes that the task force should consider: (1) improving partnerships between state and institutions in delivering both financial assistance and academic support to MAP recipients; and (2) improving the effectiveness of MAP grants in enhancing program completion. These changes should not impede each institution’s special mission.</a:t>
            </a:r>
            <a:endParaRPr lang="en-US" i="1" dirty="0"/>
          </a:p>
          <a:p>
            <a:endParaRPr lang="en-US" dirty="0"/>
          </a:p>
        </p:txBody>
      </p:sp>
    </p:spTree>
    <p:extLst>
      <p:ext uri="{BB962C8B-B14F-4D97-AF65-F5344CB8AC3E}">
        <p14:creationId xmlns:p14="http://schemas.microsoft.com/office/powerpoint/2010/main" val="67343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30572"/>
            <a:ext cx="6477000" cy="840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2722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062" y="304800"/>
            <a:ext cx="6675738" cy="8534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8113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692" y="238126"/>
            <a:ext cx="6345508" cy="8753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1599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429" y="304800"/>
            <a:ext cx="6554171" cy="853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1945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859" y="381000"/>
            <a:ext cx="6573741" cy="861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9343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325" y="304800"/>
            <a:ext cx="6422075" cy="868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774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57" y="152401"/>
            <a:ext cx="6544643" cy="8543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6315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42876"/>
            <a:ext cx="6683702" cy="8696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58866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849" y="219076"/>
            <a:ext cx="6344551" cy="8696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74133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692" y="228600"/>
            <a:ext cx="6419708" cy="868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9372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5"/>
                </a:solidFill>
              </a:rPr>
              <a:t>Concepts to be considered mentioned in Resolution</a:t>
            </a:r>
            <a:endParaRPr lang="en-US" b="1" dirty="0">
              <a:solidFill>
                <a:schemeClr val="accent5"/>
              </a:solidFill>
            </a:endParaRPr>
          </a:p>
        </p:txBody>
      </p:sp>
      <p:sp>
        <p:nvSpPr>
          <p:cNvPr id="3" name="Content Placeholder 2"/>
          <p:cNvSpPr>
            <a:spLocks noGrp="1"/>
          </p:cNvSpPr>
          <p:nvPr>
            <p:ph idx="1"/>
          </p:nvPr>
        </p:nvSpPr>
        <p:spPr/>
        <p:txBody>
          <a:bodyPr>
            <a:normAutofit fontScale="85000" lnSpcReduction="10000"/>
          </a:bodyPr>
          <a:lstStyle/>
          <a:p>
            <a:pPr lvl="0"/>
            <a:r>
              <a:rPr lang="en-US" dirty="0" smtClean="0"/>
              <a:t>Basing institutional eligibility for MAP grants, in part, on an institution’s ability to improve its MAP-grant students’ progress towards a degree or its MAP-grant degree completion rate</a:t>
            </a:r>
          </a:p>
          <a:p>
            <a:pPr lvl="0"/>
            <a:r>
              <a:rPr lang="en-US" dirty="0" smtClean="0"/>
              <a:t>Basing a student’s eligibility for a MAP grant, in part, on the student’s ability to demonstrate that he or she is achieving academic success and making progress</a:t>
            </a:r>
          </a:p>
          <a:p>
            <a:pPr lvl="0"/>
            <a:r>
              <a:rPr lang="en-US" dirty="0" smtClean="0"/>
              <a:t>Basing institutional eligibility for MAP grants, in part, on an institution’s ability to demonstrate that it is a partner with this state and the institution is providing financial aid to students from its own resources</a:t>
            </a:r>
          </a:p>
          <a:p>
            <a:endParaRPr lang="en-US" dirty="0"/>
          </a:p>
        </p:txBody>
      </p:sp>
    </p:spTree>
    <p:extLst>
      <p:ext uri="{BB962C8B-B14F-4D97-AF65-F5344CB8AC3E}">
        <p14:creationId xmlns:p14="http://schemas.microsoft.com/office/powerpoint/2010/main" val="20165068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39" y="228600"/>
            <a:ext cx="6443761" cy="868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18357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737" y="228600"/>
            <a:ext cx="6369663" cy="8762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81436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52400"/>
            <a:ext cx="6194425" cy="868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60838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957" y="219076"/>
            <a:ext cx="6544643" cy="8696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15744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836" y="228600"/>
            <a:ext cx="6077764" cy="8610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9784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951" y="381001"/>
            <a:ext cx="6411249" cy="8315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52688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6277854" cy="8467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13434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958" y="304800"/>
            <a:ext cx="6585642" cy="861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8633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318" y="152400"/>
            <a:ext cx="6445082" cy="868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3844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6284487" cy="876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4167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accent5"/>
                </a:solidFill>
              </a:rPr>
              <a:t>Defining Improved Outcomes for Students</a:t>
            </a:r>
            <a:endParaRPr lang="en-US" b="1" dirty="0">
              <a:solidFill>
                <a:schemeClr val="accent5"/>
              </a:solidFill>
            </a:endParaRPr>
          </a:p>
        </p:txBody>
      </p:sp>
      <p:pic>
        <p:nvPicPr>
          <p:cNvPr id="54273"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2438399"/>
            <a:ext cx="9247495" cy="5410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14829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965" y="152400"/>
            <a:ext cx="6461435" cy="876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35210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60" y="0"/>
            <a:ext cx="6719239" cy="91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11011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1" y="228600"/>
            <a:ext cx="6610349" cy="8762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31373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037" y="228600"/>
            <a:ext cx="6541563" cy="8762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35117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325" y="381000"/>
            <a:ext cx="6422075" cy="861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85782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6563802" cy="861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09421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181" y="381000"/>
            <a:ext cx="6268941" cy="853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89550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175" y="304800"/>
            <a:ext cx="6423025" cy="861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54784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6427517" cy="883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32980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30" y="152400"/>
            <a:ext cx="6628770" cy="852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2941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8000" dirty="0" smtClean="0">
                <a:solidFill>
                  <a:srgbClr val="FF0000"/>
                </a:solidFill>
                <a:latin typeface="Comic Sans MS" pitchFamily="66" charset="0"/>
              </a:rPr>
              <a:t>What is Missing?</a:t>
            </a:r>
            <a:endParaRPr lang="en-US" sz="8000" dirty="0">
              <a:solidFill>
                <a:srgbClr val="FF0000"/>
              </a:solidFill>
              <a:latin typeface="Comic Sans MS" pitchFamily="66" charset="0"/>
            </a:endParaRPr>
          </a:p>
        </p:txBody>
      </p:sp>
    </p:spTree>
    <p:extLst>
      <p:ext uri="{BB962C8B-B14F-4D97-AF65-F5344CB8AC3E}">
        <p14:creationId xmlns:p14="http://schemas.microsoft.com/office/powerpoint/2010/main" val="29437555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030" y="228600"/>
            <a:ext cx="6628770" cy="868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10345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073" y="242888"/>
            <a:ext cx="6491327" cy="867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61250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28" y="228600"/>
            <a:ext cx="6602772" cy="868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26081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33400"/>
            <a:ext cx="6628770" cy="838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69835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46" y="152400"/>
            <a:ext cx="6695854" cy="883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96904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85800"/>
            <a:ext cx="6568835" cy="822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92464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0080"/>
            <a:ext cx="6400800" cy="8960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97887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6492790" cy="8534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44642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181" y="381000"/>
            <a:ext cx="6575210" cy="853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65203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447" y="533400"/>
            <a:ext cx="6293348" cy="838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9565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5"/>
                </a:solidFill>
              </a:rPr>
              <a:t>Caveats</a:t>
            </a:r>
            <a:endParaRPr lang="en-US" sz="6000" b="1" dirty="0">
              <a:solidFill>
                <a:schemeClr val="accent5"/>
              </a:solidFill>
            </a:endParaRPr>
          </a:p>
        </p:txBody>
      </p:sp>
      <p:sp>
        <p:nvSpPr>
          <p:cNvPr id="3" name="Content Placeholder 2"/>
          <p:cNvSpPr>
            <a:spLocks noGrp="1"/>
          </p:cNvSpPr>
          <p:nvPr>
            <p:ph idx="1"/>
          </p:nvPr>
        </p:nvSpPr>
        <p:spPr/>
        <p:txBody>
          <a:bodyPr>
            <a:normAutofit fontScale="85000" lnSpcReduction="10000"/>
          </a:bodyPr>
          <a:lstStyle/>
          <a:p>
            <a:r>
              <a:rPr lang="en-US" dirty="0" smtClean="0"/>
              <a:t>With no new funding; reallocation is a zero sum game.  There will be winners and losers.</a:t>
            </a:r>
          </a:p>
          <a:p>
            <a:r>
              <a:rPr lang="en-US" dirty="0"/>
              <a:t>MAP “efficiency” is illusive and means different things to different analysts. </a:t>
            </a:r>
            <a:endParaRPr lang="en-US" dirty="0" smtClean="0"/>
          </a:p>
          <a:p>
            <a:r>
              <a:rPr lang="en-US" dirty="0"/>
              <a:t>The other important constraint is the tension between access and completion. Focusing solely on completion can actually be </a:t>
            </a:r>
            <a:r>
              <a:rPr lang="en-US" dirty="0" smtClean="0"/>
              <a:t>inefficient </a:t>
            </a:r>
            <a:r>
              <a:rPr lang="en-US" dirty="0"/>
              <a:t>if the result is to direct funds primarily to better prepared, higher income students who might have found a way to graduate without the funds.  MAP dollars are efficient if they change behavior. </a:t>
            </a:r>
          </a:p>
        </p:txBody>
      </p:sp>
    </p:spTree>
    <p:extLst>
      <p:ext uri="{BB962C8B-B14F-4D97-AF65-F5344CB8AC3E}">
        <p14:creationId xmlns:p14="http://schemas.microsoft.com/office/powerpoint/2010/main" val="40638635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030" y="304800"/>
            <a:ext cx="6628770" cy="868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68685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26" y="228600"/>
            <a:ext cx="6546009" cy="868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79048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922" y="228600"/>
            <a:ext cx="6530478" cy="868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97494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 y="228600"/>
            <a:ext cx="6429375" cy="868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722216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 y="152400"/>
            <a:ext cx="6505575" cy="8762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083935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068" y="609600"/>
            <a:ext cx="6584532" cy="830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29289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457" y="76200"/>
            <a:ext cx="6375943" cy="8905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667704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19" y="152400"/>
            <a:ext cx="6683681" cy="868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029025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6504303" cy="845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811957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 y="152400"/>
            <a:ext cx="6505575" cy="8762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5490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Reallocation is a Two Step Process</a:t>
            </a:r>
            <a:endParaRPr lang="en-US" b="1" dirty="0">
              <a:solidFill>
                <a:schemeClr val="accent5"/>
              </a:solidFill>
            </a:endParaRPr>
          </a:p>
        </p:txBody>
      </p:sp>
      <p:sp>
        <p:nvSpPr>
          <p:cNvPr id="3" name="Content Placeholder 2"/>
          <p:cNvSpPr>
            <a:spLocks noGrp="1"/>
          </p:cNvSpPr>
          <p:nvPr>
            <p:ph idx="1"/>
          </p:nvPr>
        </p:nvSpPr>
        <p:spPr/>
        <p:txBody>
          <a:bodyPr/>
          <a:lstStyle/>
          <a:p>
            <a:r>
              <a:rPr lang="en-US" dirty="0" smtClean="0"/>
              <a:t>First, find some funds by taking dollars away from some students</a:t>
            </a:r>
          </a:p>
          <a:p>
            <a:r>
              <a:rPr lang="en-US" dirty="0" smtClean="0"/>
              <a:t>Should enhance the goals</a:t>
            </a:r>
          </a:p>
          <a:p>
            <a:r>
              <a:rPr lang="en-US" dirty="0" smtClean="0"/>
              <a:t>Then, redistribute the dollars to improve outcomes</a:t>
            </a:r>
          </a:p>
          <a:p>
            <a:pPr lvl="1"/>
            <a:r>
              <a:rPr lang="en-US" dirty="0" smtClean="0"/>
              <a:t>Alter the coverage of the grant</a:t>
            </a:r>
          </a:p>
          <a:p>
            <a:pPr lvl="1"/>
            <a:r>
              <a:rPr lang="en-US" dirty="0" smtClean="0"/>
              <a:t>Expand or contract access</a:t>
            </a:r>
          </a:p>
          <a:p>
            <a:pPr lvl="1"/>
            <a:r>
              <a:rPr lang="en-US" dirty="0" smtClean="0"/>
              <a:t>Change the focus of the grant</a:t>
            </a:r>
            <a:endParaRPr lang="en-US" dirty="0"/>
          </a:p>
        </p:txBody>
      </p:sp>
    </p:spTree>
    <p:extLst>
      <p:ext uri="{BB962C8B-B14F-4D97-AF65-F5344CB8AC3E}">
        <p14:creationId xmlns:p14="http://schemas.microsoft.com/office/powerpoint/2010/main" val="26902903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8" y="152401"/>
            <a:ext cx="6529812" cy="8839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664407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327" y="381000"/>
            <a:ext cx="6222073" cy="853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081982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22" y="152400"/>
            <a:ext cx="6452878" cy="8762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414225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 y="228600"/>
            <a:ext cx="6276975" cy="876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799595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796" y="228600"/>
            <a:ext cx="6068204" cy="853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2083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The scenarios</a:t>
            </a:r>
            <a:endParaRPr lang="en-US" b="1" dirty="0">
              <a:solidFill>
                <a:schemeClr val="accent5"/>
              </a:solidFill>
            </a:endParaRPr>
          </a:p>
        </p:txBody>
      </p:sp>
      <p:sp>
        <p:nvSpPr>
          <p:cNvPr id="3" name="Content Placeholder 2"/>
          <p:cNvSpPr>
            <a:spLocks noGrp="1"/>
          </p:cNvSpPr>
          <p:nvPr>
            <p:ph idx="1"/>
          </p:nvPr>
        </p:nvSpPr>
        <p:spPr/>
        <p:txBody>
          <a:bodyPr>
            <a:normAutofit/>
          </a:bodyPr>
          <a:lstStyle/>
          <a:p>
            <a:r>
              <a:rPr lang="en-US" sz="4000" b="1" dirty="0" smtClean="0"/>
              <a:t>Show how the process works</a:t>
            </a:r>
          </a:p>
          <a:p>
            <a:r>
              <a:rPr lang="en-US" sz="4000" b="1" dirty="0" smtClean="0"/>
              <a:t>Is a place to get started</a:t>
            </a:r>
          </a:p>
          <a:p>
            <a:r>
              <a:rPr lang="en-US" sz="4000" b="1" dirty="0" smtClean="0"/>
              <a:t>Stimulate ideas from you</a:t>
            </a:r>
          </a:p>
        </p:txBody>
      </p:sp>
    </p:spTree>
    <p:extLst>
      <p:ext uri="{BB962C8B-B14F-4D97-AF65-F5344CB8AC3E}">
        <p14:creationId xmlns:p14="http://schemas.microsoft.com/office/powerpoint/2010/main" val="817828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Limits to our model</a:t>
            </a:r>
            <a:endParaRPr lang="en-US" b="1" dirty="0">
              <a:solidFill>
                <a:schemeClr val="accent5"/>
              </a:solidFill>
            </a:endParaRPr>
          </a:p>
        </p:txBody>
      </p:sp>
      <p:sp>
        <p:nvSpPr>
          <p:cNvPr id="3" name="Content Placeholder 2"/>
          <p:cNvSpPr>
            <a:spLocks noGrp="1"/>
          </p:cNvSpPr>
          <p:nvPr>
            <p:ph idx="1"/>
          </p:nvPr>
        </p:nvSpPr>
        <p:spPr/>
        <p:txBody>
          <a:bodyPr/>
          <a:lstStyle/>
          <a:p>
            <a:r>
              <a:rPr lang="en-US" sz="3600" dirty="0" smtClean="0"/>
              <a:t>Calculated off-line:</a:t>
            </a:r>
          </a:p>
          <a:p>
            <a:pPr lvl="1"/>
            <a:r>
              <a:rPr lang="en-US" sz="3200" dirty="0" smtClean="0"/>
              <a:t>Number of students in remedial classes</a:t>
            </a:r>
          </a:p>
          <a:p>
            <a:pPr lvl="1"/>
            <a:r>
              <a:rPr lang="en-US" sz="3200" dirty="0" smtClean="0"/>
              <a:t>Summer MAP</a:t>
            </a:r>
          </a:p>
          <a:p>
            <a:pPr lvl="1"/>
            <a:r>
              <a:rPr lang="en-US" sz="3200" dirty="0"/>
              <a:t>School eligibility requirements such as CDRs, Graduation Rates, etc</a:t>
            </a:r>
            <a:r>
              <a:rPr lang="en-US" sz="3200" dirty="0" smtClean="0"/>
              <a:t>. (RM </a:t>
            </a:r>
            <a:r>
              <a:rPr lang="en-US" sz="3200" dirty="0" err="1" smtClean="0"/>
              <a:t>proprosal</a:t>
            </a:r>
            <a:r>
              <a:rPr lang="en-US" sz="3200" dirty="0" smtClean="0"/>
              <a:t>)</a:t>
            </a:r>
          </a:p>
          <a:p>
            <a:pPr lvl="1"/>
            <a:r>
              <a:rPr lang="en-US" sz="3200" dirty="0" smtClean="0"/>
              <a:t>Campus based programs</a:t>
            </a:r>
            <a:endParaRPr lang="en-US" sz="3200" dirty="0"/>
          </a:p>
        </p:txBody>
      </p:sp>
    </p:spTree>
    <p:extLst>
      <p:ext uri="{BB962C8B-B14F-4D97-AF65-F5344CB8AC3E}">
        <p14:creationId xmlns:p14="http://schemas.microsoft.com/office/powerpoint/2010/main" val="964086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b="1" dirty="0" smtClean="0">
                <a:solidFill>
                  <a:schemeClr val="accent5"/>
                </a:solidFill>
              </a:rPr>
              <a:t>MAP Formula</a:t>
            </a:r>
          </a:p>
        </p:txBody>
      </p:sp>
      <p:sp>
        <p:nvSpPr>
          <p:cNvPr id="2" name="Slide Number Placeholder 1"/>
          <p:cNvSpPr>
            <a:spLocks noGrp="1"/>
          </p:cNvSpPr>
          <p:nvPr>
            <p:ph type="sldNum" sz="quarter" idx="12"/>
          </p:nvPr>
        </p:nvSpPr>
        <p:spPr/>
        <p:txBody>
          <a:bodyPr/>
          <a:lstStyle/>
          <a:p>
            <a:fld id="{2AF0430C-638D-42AA-A1F7-C580F4C155AA}" type="slidenum">
              <a:rPr lang="en-US" smtClean="0"/>
              <a:t>9</a:t>
            </a:fld>
            <a:endParaRPr lang="en-US"/>
          </a:p>
        </p:txBody>
      </p:sp>
      <p:sp>
        <p:nvSpPr>
          <p:cNvPr id="3" name="Content Placeholder 2"/>
          <p:cNvSpPr>
            <a:spLocks noGrp="1"/>
          </p:cNvSpPr>
          <p:nvPr>
            <p:ph sz="quarter" idx="1"/>
          </p:nvPr>
        </p:nvSpPr>
        <p:spPr>
          <a:xfrm>
            <a:off x="342900" y="1828801"/>
            <a:ext cx="6172200" cy="6034617"/>
          </a:xfrm>
        </p:spPr>
        <p:txBody>
          <a:bodyPr rtlCol="0">
            <a:normAutofit lnSpcReduction="10000"/>
          </a:bodyPr>
          <a:lstStyle/>
          <a:p>
            <a:pPr eaLnBrk="1" fontAlgn="auto" hangingPunct="1">
              <a:spcAft>
                <a:spcPts val="0"/>
              </a:spcAft>
              <a:buFont typeface="Arial" pitchFamily="34" charset="0"/>
              <a:buChar char="•"/>
              <a:defRPr/>
            </a:pPr>
            <a:r>
              <a:rPr lang="en-US" sz="4000" dirty="0" smtClean="0"/>
              <a:t>Costs – Resources = Max Eligibility</a:t>
            </a:r>
          </a:p>
          <a:p>
            <a:pPr lvl="1" eaLnBrk="1" fontAlgn="auto" hangingPunct="1">
              <a:spcAft>
                <a:spcPts val="0"/>
              </a:spcAft>
              <a:buFont typeface="Arial" pitchFamily="34" charset="0"/>
              <a:buChar char="–"/>
              <a:defRPr/>
            </a:pPr>
            <a:r>
              <a:rPr lang="en-US" sz="3000" dirty="0" smtClean="0"/>
              <a:t>Costs = T &amp; mandatory F + living allowance</a:t>
            </a:r>
          </a:p>
          <a:p>
            <a:pPr lvl="1" eaLnBrk="1" fontAlgn="auto" hangingPunct="1">
              <a:spcAft>
                <a:spcPts val="0"/>
              </a:spcAft>
              <a:buFont typeface="Arial" pitchFamily="34" charset="0"/>
              <a:buChar char="–"/>
              <a:defRPr/>
            </a:pPr>
            <a:r>
              <a:rPr lang="en-US" sz="3000" dirty="0" smtClean="0"/>
              <a:t>Resources = </a:t>
            </a:r>
            <a:r>
              <a:rPr lang="en-US" sz="3000" dirty="0" err="1" smtClean="0"/>
              <a:t>Adj</a:t>
            </a:r>
            <a:r>
              <a:rPr lang="en-US" sz="3000" dirty="0" smtClean="0"/>
              <a:t> EFC + 80% Pell</a:t>
            </a:r>
          </a:p>
          <a:p>
            <a:pPr eaLnBrk="1" fontAlgn="auto" hangingPunct="1">
              <a:spcAft>
                <a:spcPts val="0"/>
              </a:spcAft>
              <a:buFont typeface="Arial" pitchFamily="34" charset="0"/>
              <a:buChar char="•"/>
              <a:defRPr/>
            </a:pPr>
            <a:r>
              <a:rPr lang="en-US" sz="3300" dirty="0" smtClean="0"/>
              <a:t>Award determined by lowest of max eligibility, T&amp;F, or max award  </a:t>
            </a:r>
          </a:p>
          <a:p>
            <a:pPr eaLnBrk="1" fontAlgn="auto" hangingPunct="1">
              <a:spcAft>
                <a:spcPts val="0"/>
              </a:spcAft>
              <a:buFont typeface="Arial" pitchFamily="34" charset="0"/>
              <a:buChar char="•"/>
              <a:defRPr/>
            </a:pPr>
            <a:r>
              <a:rPr lang="en-US" sz="3300" dirty="0" smtClean="0"/>
              <a:t>EFC cap</a:t>
            </a:r>
          </a:p>
          <a:p>
            <a:pPr eaLnBrk="1" fontAlgn="auto" hangingPunct="1">
              <a:spcAft>
                <a:spcPts val="0"/>
              </a:spcAft>
              <a:buFont typeface="Arial" pitchFamily="34" charset="0"/>
              <a:buChar char="•"/>
              <a:defRPr/>
            </a:pPr>
            <a:r>
              <a:rPr lang="en-US" sz="3300" dirty="0" smtClean="0"/>
              <a:t>Self-help</a:t>
            </a:r>
          </a:p>
          <a:p>
            <a:pPr eaLnBrk="1" fontAlgn="auto" hangingPunct="1">
              <a:spcAft>
                <a:spcPts val="0"/>
              </a:spcAft>
              <a:buFont typeface="Arial" pitchFamily="34" charset="0"/>
              <a:buChar char="•"/>
              <a:defRPr/>
            </a:pPr>
            <a:r>
              <a:rPr lang="en-US" sz="3300" dirty="0" smtClean="0"/>
              <a:t>Reduction factor </a:t>
            </a:r>
          </a:p>
        </p:txBody>
      </p:sp>
    </p:spTree>
    <p:extLst>
      <p:ext uri="{BB962C8B-B14F-4D97-AF65-F5344CB8AC3E}">
        <p14:creationId xmlns:p14="http://schemas.microsoft.com/office/powerpoint/2010/main" val="632152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1547</TotalTime>
  <Words>787</Words>
  <Application>Microsoft Office PowerPoint</Application>
  <PresentationFormat>On-screen Show (4:3)</PresentationFormat>
  <Paragraphs>51</Paragraphs>
  <Slides>64</Slides>
  <Notes>5</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Ways to allocate MAP grants</vt:lpstr>
      <vt:lpstr>Concepts to be considered mentioned in Resolution</vt:lpstr>
      <vt:lpstr>Defining Improved Outcomes for Students</vt:lpstr>
      <vt:lpstr>What is Missing?</vt:lpstr>
      <vt:lpstr>Caveats</vt:lpstr>
      <vt:lpstr>Reallocation is a Two Step Process</vt:lpstr>
      <vt:lpstr>The scenarios</vt:lpstr>
      <vt:lpstr>Limits to our model</vt:lpstr>
      <vt:lpstr>MAP Formula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skleemann</dc:creator>
  <cp:lastModifiedBy>Beverly Walch</cp:lastModifiedBy>
  <cp:revision>24</cp:revision>
  <cp:lastPrinted>2012-09-25T19:27:25Z</cp:lastPrinted>
  <dcterms:created xsi:type="dcterms:W3CDTF">2012-09-24T19:27:19Z</dcterms:created>
  <dcterms:modified xsi:type="dcterms:W3CDTF">2012-09-27T19:33:04Z</dcterms:modified>
</cp:coreProperties>
</file>