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8288000" cy="10287000"/>
  <p:notesSz cx="6858000" cy="9144000"/>
  <p:embeddedFontLst>
    <p:embeddedFont>
      <p:font typeface="Calibri" panose="020F0502020204030204" pitchFamily="34" charset="0"/>
      <p:regular r:id="rId22"/>
      <p:bold r:id="rId23"/>
      <p:italic r:id="rId24"/>
      <p:boldItalic r:id="rId25"/>
    </p:embeddedFont>
    <p:embeddedFont>
      <p:font typeface="Muli Black" panose="020B0604020202020204" charset="0"/>
      <p:regular r:id="rId26"/>
      <p:bold r:id="rId27"/>
    </p:embeddedFont>
    <p:embeddedFont>
      <p:font typeface="Muli Regular" panose="020B0604020202020204" charset="0"/>
      <p:regular r:id="rId28"/>
    </p:embeddedFont>
    <p:embeddedFont>
      <p:font typeface="Muli Regular Bold" panose="020B0604020202020204" charset="0"/>
      <p:regular r:id="rId29"/>
      <p:bold r:id="rId30"/>
    </p:embeddedFont>
    <p:embeddedFont>
      <p:font typeface="Open Sans" panose="020B0606030504020204" pitchFamily="34" charset="0"/>
      <p:regular r:id="rId31"/>
      <p:bold r:id="rId32"/>
      <p:italic r:id="rId33"/>
    </p:embeddedFont>
    <p:embeddedFont>
      <p:font typeface="Open Sans Extra Bold" panose="020B0604020202020204" charset="0"/>
      <p:regular r:id="rId34"/>
      <p:bold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648" autoAdjust="0"/>
  </p:normalViewPr>
  <p:slideViewPr>
    <p:cSldViewPr>
      <p:cViewPr varScale="1">
        <p:scale>
          <a:sx n="57" d="100"/>
          <a:sy n="57" d="100"/>
        </p:scale>
        <p:origin x="74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26.08.2022</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26.08.2022</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Student spending on course materials is declining, probably because students are choosing to pay for food, housing, and other essentials instead. Also other factors like different  purchasing types, increase in the use of no-cost materials by faculty, etc. Our students spent 6M in our bookstore in the last  fiscal year.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4</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26.08.2022</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7</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26.08.2022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11</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26.08.2022</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College of DuPage Digital Press</a:t>
            </a:r>
          </a:p>
          <a:p>
            <a:pPr lvl="0"/>
            <a:r>
              <a:rPr lang="en-US"/>
              <a:t>COD Google Drive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13</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26.08.2022</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College of DuPage Digital Press</a:t>
            </a:r>
          </a:p>
          <a:p>
            <a:pPr lvl="0"/>
            <a:r>
              <a:rPr lang="en-US"/>
              <a:t>COD Google Drive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14</a:t>
            </a:fld>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26.08.2022</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College of DuPage Digital Press</a:t>
            </a:r>
          </a:p>
          <a:p>
            <a:pPr lvl="0"/>
            <a:r>
              <a:rPr lang="en-US"/>
              <a:t>COD Google Drive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15</a:t>
            </a:fld>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26.08.2022</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16</a:t>
            </a:fld>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26.08.2022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17</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549880" y="445164"/>
            <a:ext cx="13708378" cy="2901607"/>
          </a:xfrm>
          <a:prstGeom prst="rect">
            <a:avLst/>
          </a:prstGeom>
        </p:spPr>
      </p:pic>
      <p:sp>
        <p:nvSpPr>
          <p:cNvPr id="3" name="TextBox 3"/>
          <p:cNvSpPr txBox="1"/>
          <p:nvPr/>
        </p:nvSpPr>
        <p:spPr>
          <a:xfrm>
            <a:off x="12638176" y="8017193"/>
            <a:ext cx="5192998" cy="1652270"/>
          </a:xfrm>
          <a:prstGeom prst="rect">
            <a:avLst/>
          </a:prstGeom>
        </p:spPr>
        <p:txBody>
          <a:bodyPr lIns="0" tIns="0" rIns="0" bIns="0" rtlCol="0" anchor="t">
            <a:spAutoFit/>
          </a:bodyPr>
          <a:lstStyle/>
          <a:p>
            <a:pPr>
              <a:lnSpc>
                <a:spcPts val="4480"/>
              </a:lnSpc>
            </a:pPr>
            <a:r>
              <a:rPr lang="en-US" sz="3200">
                <a:solidFill>
                  <a:srgbClr val="000000"/>
                </a:solidFill>
                <a:latin typeface="Muli Regular Bold"/>
              </a:rPr>
              <a:t>Dr. Denise Cote</a:t>
            </a:r>
          </a:p>
          <a:p>
            <a:pPr>
              <a:lnSpc>
                <a:spcPts val="4480"/>
              </a:lnSpc>
            </a:pPr>
            <a:r>
              <a:rPr lang="en-US" sz="3200">
                <a:solidFill>
                  <a:srgbClr val="000000"/>
                </a:solidFill>
                <a:latin typeface="Muli Regular Bold"/>
              </a:rPr>
              <a:t>Professor &amp;  Reference Librarian</a:t>
            </a:r>
          </a:p>
        </p:txBody>
      </p:sp>
      <p:sp>
        <p:nvSpPr>
          <p:cNvPr id="4" name="TextBox 4"/>
          <p:cNvSpPr txBox="1"/>
          <p:nvPr/>
        </p:nvSpPr>
        <p:spPr>
          <a:xfrm>
            <a:off x="4680719" y="3857510"/>
            <a:ext cx="8926562" cy="1908164"/>
          </a:xfrm>
          <a:prstGeom prst="rect">
            <a:avLst/>
          </a:prstGeom>
        </p:spPr>
        <p:txBody>
          <a:bodyPr lIns="0" tIns="0" rIns="0" bIns="0" rtlCol="0" anchor="t">
            <a:spAutoFit/>
          </a:bodyPr>
          <a:lstStyle/>
          <a:p>
            <a:pPr algn="ctr">
              <a:lnSpc>
                <a:spcPts val="7700"/>
              </a:lnSpc>
            </a:pPr>
            <a:r>
              <a:rPr lang="en-US" sz="5500">
                <a:solidFill>
                  <a:srgbClr val="000000"/>
                </a:solidFill>
                <a:latin typeface="Open Sans Extra Bold"/>
              </a:rPr>
              <a:t>Textbook Affordability </a:t>
            </a:r>
          </a:p>
          <a:p>
            <a:pPr algn="ctr">
              <a:lnSpc>
                <a:spcPts val="7700"/>
              </a:lnSpc>
            </a:pPr>
            <a:r>
              <a:rPr lang="en-US" sz="5500">
                <a:solidFill>
                  <a:srgbClr val="000000"/>
                </a:solidFill>
                <a:latin typeface="Open Sans Extra Bold"/>
              </a:rPr>
              <a:t>at the College of DuPage </a:t>
            </a:r>
          </a:p>
        </p:txBody>
      </p:sp>
      <p:sp>
        <p:nvSpPr>
          <p:cNvPr id="5" name="TextBox 5"/>
          <p:cNvSpPr txBox="1"/>
          <p:nvPr/>
        </p:nvSpPr>
        <p:spPr>
          <a:xfrm>
            <a:off x="831583" y="7642859"/>
            <a:ext cx="10796425" cy="1615441"/>
          </a:xfrm>
          <a:prstGeom prst="rect">
            <a:avLst/>
          </a:prstGeom>
        </p:spPr>
        <p:txBody>
          <a:bodyPr lIns="0" tIns="0" rIns="0" bIns="0" rtlCol="0" anchor="t">
            <a:spAutoFit/>
          </a:bodyPr>
          <a:lstStyle/>
          <a:p>
            <a:pPr>
              <a:lnSpc>
                <a:spcPts val="6509"/>
              </a:lnSpc>
            </a:pPr>
            <a:r>
              <a:rPr lang="en-US" sz="4649">
                <a:solidFill>
                  <a:srgbClr val="000000"/>
                </a:solidFill>
                <a:latin typeface="Muli Black"/>
              </a:rPr>
              <a:t>College Course Materials Task Force</a:t>
            </a:r>
          </a:p>
          <a:p>
            <a:pPr>
              <a:lnSpc>
                <a:spcPts val="6509"/>
              </a:lnSpc>
            </a:pPr>
            <a:r>
              <a:rPr lang="en-US" sz="4649">
                <a:solidFill>
                  <a:srgbClr val="000000"/>
                </a:solidFill>
                <a:latin typeface="Muli Black"/>
              </a:rPr>
              <a:t>July 21,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416185" y="330125"/>
            <a:ext cx="2285594" cy="2288455"/>
          </a:xfrm>
          <a:prstGeom prst="rect">
            <a:avLst/>
          </a:prstGeom>
        </p:spPr>
      </p:pic>
      <p:sp>
        <p:nvSpPr>
          <p:cNvPr id="3" name="TextBox 3"/>
          <p:cNvSpPr txBox="1"/>
          <p:nvPr/>
        </p:nvSpPr>
        <p:spPr>
          <a:xfrm>
            <a:off x="3276600" y="800100"/>
            <a:ext cx="11307738" cy="991875"/>
          </a:xfrm>
          <a:prstGeom prst="rect">
            <a:avLst/>
          </a:prstGeom>
        </p:spPr>
        <p:txBody>
          <a:bodyPr wrap="square" lIns="0" tIns="0" rIns="0" bIns="0" rtlCol="0" anchor="t">
            <a:spAutoFit/>
          </a:bodyPr>
          <a:lstStyle/>
          <a:p>
            <a:pPr algn="ctr">
              <a:lnSpc>
                <a:spcPts val="8400"/>
              </a:lnSpc>
            </a:pPr>
            <a:r>
              <a:rPr lang="en-US" sz="6000" dirty="0">
                <a:solidFill>
                  <a:srgbClr val="000000"/>
                </a:solidFill>
                <a:latin typeface="Muli Black"/>
              </a:rPr>
              <a:t>Outreach and Training</a:t>
            </a:r>
          </a:p>
        </p:txBody>
      </p:sp>
      <p:sp>
        <p:nvSpPr>
          <p:cNvPr id="4" name="TextBox 4"/>
          <p:cNvSpPr txBox="1"/>
          <p:nvPr/>
        </p:nvSpPr>
        <p:spPr>
          <a:xfrm>
            <a:off x="2299242" y="2513804"/>
            <a:ext cx="13689517" cy="6802857"/>
          </a:xfrm>
          <a:prstGeom prst="rect">
            <a:avLst/>
          </a:prstGeom>
        </p:spPr>
        <p:txBody>
          <a:bodyPr lIns="0" tIns="0" rIns="0" bIns="0" rtlCol="0" anchor="t">
            <a:spAutoFit/>
          </a:bodyPr>
          <a:lstStyle/>
          <a:p>
            <a:pPr marL="1089423" lvl="1" indent="-544712">
              <a:lnSpc>
                <a:spcPts val="7064"/>
              </a:lnSpc>
              <a:buFont typeface="Arial"/>
              <a:buChar char="•"/>
            </a:pPr>
            <a:r>
              <a:rPr lang="en-US" sz="5045">
                <a:solidFill>
                  <a:srgbClr val="000000"/>
                </a:solidFill>
                <a:latin typeface="Open Sans"/>
              </a:rPr>
              <a:t>Survey on attitudes about OER </a:t>
            </a:r>
          </a:p>
          <a:p>
            <a:pPr marL="1089423" lvl="1" indent="-544712">
              <a:lnSpc>
                <a:spcPts val="7064"/>
              </a:lnSpc>
              <a:buFont typeface="Arial"/>
              <a:buChar char="•"/>
            </a:pPr>
            <a:r>
              <a:rPr lang="en-US" sz="5045">
                <a:solidFill>
                  <a:srgbClr val="000000"/>
                </a:solidFill>
                <a:latin typeface="Open Sans"/>
              </a:rPr>
              <a:t>Focus Groups on attitudes toward textbooks </a:t>
            </a:r>
          </a:p>
          <a:p>
            <a:pPr marL="1089423" lvl="1" indent="-544712">
              <a:lnSpc>
                <a:spcPts val="7064"/>
              </a:lnSpc>
              <a:buFont typeface="Arial"/>
              <a:buChar char="•"/>
            </a:pPr>
            <a:r>
              <a:rPr lang="en-US" sz="5045">
                <a:solidFill>
                  <a:srgbClr val="000000"/>
                </a:solidFill>
                <a:latin typeface="Open Sans"/>
              </a:rPr>
              <a:t>Training program reached 400+ Faculty</a:t>
            </a:r>
          </a:p>
          <a:p>
            <a:pPr marL="1089423" lvl="1" indent="-544712">
              <a:lnSpc>
                <a:spcPts val="7064"/>
              </a:lnSpc>
              <a:buFont typeface="Arial"/>
              <a:buChar char="•"/>
            </a:pPr>
            <a:r>
              <a:rPr lang="en-US" sz="5045">
                <a:solidFill>
                  <a:srgbClr val="000000"/>
                </a:solidFill>
                <a:latin typeface="Open Sans"/>
              </a:rPr>
              <a:t>200 faculty, staff, and administrators sent to OpenEd conference</a:t>
            </a:r>
          </a:p>
          <a:p>
            <a:pPr marL="1089423" lvl="1" indent="-544712">
              <a:lnSpc>
                <a:spcPts val="7064"/>
              </a:lnSpc>
              <a:buFont typeface="Arial"/>
              <a:buChar char="•"/>
            </a:pPr>
            <a:r>
              <a:rPr lang="en-US" sz="5045">
                <a:solidFill>
                  <a:srgbClr val="000000"/>
                </a:solidFill>
                <a:latin typeface="Open Sans"/>
              </a:rPr>
              <a:t>Outreach to individual faculty members</a:t>
            </a:r>
          </a:p>
          <a:p>
            <a:pPr>
              <a:lnSpc>
                <a:spcPts val="4264"/>
              </a:lnSpc>
              <a:spcBef>
                <a:spcPct val="0"/>
              </a:spcBef>
            </a:pPr>
            <a:r>
              <a:rPr lang="en-US" sz="3046">
                <a:solidFill>
                  <a:srgbClr val="000000"/>
                </a:solidFill>
                <a:latin typeface="Open Sans"/>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663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31999"/>
          </a:blip>
          <a:srcRect t="9198" b="6908"/>
          <a:stretch>
            <a:fillRect/>
          </a:stretch>
        </p:blipFill>
        <p:spPr>
          <a:xfrm>
            <a:off x="0" y="1632259"/>
            <a:ext cx="18181010" cy="7022482"/>
          </a:xfrm>
          <a:prstGeom prst="rect">
            <a:avLst/>
          </a:prstGeom>
        </p:spPr>
      </p:pic>
      <p:sp>
        <p:nvSpPr>
          <p:cNvPr id="3" name="TextBox 3"/>
          <p:cNvSpPr txBox="1"/>
          <p:nvPr/>
        </p:nvSpPr>
        <p:spPr>
          <a:xfrm>
            <a:off x="3394662" y="511301"/>
            <a:ext cx="12759738" cy="1311321"/>
          </a:xfrm>
          <a:prstGeom prst="rect">
            <a:avLst/>
          </a:prstGeom>
        </p:spPr>
        <p:txBody>
          <a:bodyPr wrap="square" lIns="0" tIns="0" rIns="0" bIns="0" rtlCol="0" anchor="t">
            <a:spAutoFit/>
          </a:bodyPr>
          <a:lstStyle/>
          <a:p>
            <a:pPr algn="ctr">
              <a:lnSpc>
                <a:spcPts val="11129"/>
              </a:lnSpc>
            </a:pPr>
            <a:r>
              <a:rPr lang="en-US" sz="7949" dirty="0">
                <a:solidFill>
                  <a:srgbClr val="FFFFFF"/>
                </a:solidFill>
                <a:latin typeface="Muli Black"/>
              </a:rPr>
              <a:t>COD Open Publishing</a:t>
            </a:r>
          </a:p>
        </p:txBody>
      </p:sp>
      <p:sp>
        <p:nvSpPr>
          <p:cNvPr id="4" name="TextBox 4"/>
          <p:cNvSpPr txBox="1"/>
          <p:nvPr/>
        </p:nvSpPr>
        <p:spPr>
          <a:xfrm>
            <a:off x="737280" y="2727861"/>
            <a:ext cx="5883067" cy="1003937"/>
          </a:xfrm>
          <a:prstGeom prst="rect">
            <a:avLst/>
          </a:prstGeom>
        </p:spPr>
        <p:txBody>
          <a:bodyPr lIns="0" tIns="0" rIns="0" bIns="0" rtlCol="0" anchor="t">
            <a:spAutoFit/>
          </a:bodyPr>
          <a:lstStyle/>
          <a:p>
            <a:pPr algn="ctr">
              <a:lnSpc>
                <a:spcPts val="8189"/>
              </a:lnSpc>
            </a:pPr>
            <a:r>
              <a:rPr lang="en-US" sz="5849" dirty="0">
                <a:solidFill>
                  <a:schemeClr val="bg1"/>
                </a:solidFill>
                <a:latin typeface="Muli Black"/>
              </a:rPr>
              <a:t>Textbooks</a:t>
            </a:r>
          </a:p>
        </p:txBody>
      </p:sp>
      <p:sp>
        <p:nvSpPr>
          <p:cNvPr id="5" name="TextBox 5"/>
          <p:cNvSpPr txBox="1"/>
          <p:nvPr/>
        </p:nvSpPr>
        <p:spPr>
          <a:xfrm>
            <a:off x="6148972" y="4139563"/>
            <a:ext cx="6757328" cy="1003937"/>
          </a:xfrm>
          <a:prstGeom prst="rect">
            <a:avLst/>
          </a:prstGeom>
        </p:spPr>
        <p:txBody>
          <a:bodyPr lIns="0" tIns="0" rIns="0" bIns="0" rtlCol="0" anchor="t">
            <a:spAutoFit/>
          </a:bodyPr>
          <a:lstStyle/>
          <a:p>
            <a:pPr algn="ctr">
              <a:lnSpc>
                <a:spcPts val="8189"/>
              </a:lnSpc>
            </a:pPr>
            <a:r>
              <a:rPr lang="en-US" sz="5849" dirty="0">
                <a:solidFill>
                  <a:schemeClr val="bg1"/>
                </a:solidFill>
                <a:latin typeface="Muli Black"/>
              </a:rPr>
              <a:t>Open Collections</a:t>
            </a:r>
          </a:p>
        </p:txBody>
      </p:sp>
      <p:sp>
        <p:nvSpPr>
          <p:cNvPr id="6" name="TextBox 6"/>
          <p:cNvSpPr txBox="1"/>
          <p:nvPr/>
        </p:nvSpPr>
        <p:spPr>
          <a:xfrm>
            <a:off x="12032038" y="5834038"/>
            <a:ext cx="5883067" cy="1003937"/>
          </a:xfrm>
          <a:prstGeom prst="rect">
            <a:avLst/>
          </a:prstGeom>
        </p:spPr>
        <p:txBody>
          <a:bodyPr lIns="0" tIns="0" rIns="0" bIns="0" rtlCol="0" anchor="t">
            <a:spAutoFit/>
          </a:bodyPr>
          <a:lstStyle/>
          <a:p>
            <a:pPr algn="ctr">
              <a:lnSpc>
                <a:spcPts val="8189"/>
              </a:lnSpc>
            </a:pPr>
            <a:r>
              <a:rPr lang="en-US" sz="5849" dirty="0">
                <a:solidFill>
                  <a:schemeClr val="bg1"/>
                </a:solidFill>
                <a:latin typeface="Muli Black"/>
              </a:rPr>
              <a:t>Ancillaries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09179" y="0"/>
            <a:ext cx="2814527" cy="4503243"/>
          </a:xfrm>
          <a:prstGeom prst="rect">
            <a:avLst/>
          </a:prstGeom>
        </p:spPr>
      </p:pic>
      <p:pic>
        <p:nvPicPr>
          <p:cNvPr id="3" name="Picture 3"/>
          <p:cNvPicPr>
            <a:picLocks noChangeAspect="1"/>
          </p:cNvPicPr>
          <p:nvPr/>
        </p:nvPicPr>
        <p:blipFill>
          <a:blip r:embed="rId3"/>
          <a:srcRect/>
          <a:stretch>
            <a:fillRect/>
          </a:stretch>
        </p:blipFill>
        <p:spPr>
          <a:xfrm>
            <a:off x="3426012" y="0"/>
            <a:ext cx="3364639" cy="4503243"/>
          </a:xfrm>
          <a:prstGeom prst="rect">
            <a:avLst/>
          </a:prstGeom>
        </p:spPr>
      </p:pic>
      <p:pic>
        <p:nvPicPr>
          <p:cNvPr id="4" name="Picture 4"/>
          <p:cNvPicPr>
            <a:picLocks noChangeAspect="1"/>
          </p:cNvPicPr>
          <p:nvPr/>
        </p:nvPicPr>
        <p:blipFill>
          <a:blip r:embed="rId4"/>
          <a:srcRect/>
          <a:stretch>
            <a:fillRect/>
          </a:stretch>
        </p:blipFill>
        <p:spPr>
          <a:xfrm>
            <a:off x="7095451" y="0"/>
            <a:ext cx="2836297" cy="4503243"/>
          </a:xfrm>
          <a:prstGeom prst="rect">
            <a:avLst/>
          </a:prstGeom>
        </p:spPr>
      </p:pic>
      <p:pic>
        <p:nvPicPr>
          <p:cNvPr id="5" name="Picture 5"/>
          <p:cNvPicPr>
            <a:picLocks noChangeAspect="1"/>
          </p:cNvPicPr>
          <p:nvPr/>
        </p:nvPicPr>
        <p:blipFill>
          <a:blip r:embed="rId5"/>
          <a:srcRect/>
          <a:stretch>
            <a:fillRect/>
          </a:stretch>
        </p:blipFill>
        <p:spPr>
          <a:xfrm>
            <a:off x="10673679" y="145710"/>
            <a:ext cx="2667240" cy="4299249"/>
          </a:xfrm>
          <a:prstGeom prst="rect">
            <a:avLst/>
          </a:prstGeom>
        </p:spPr>
      </p:pic>
      <p:pic>
        <p:nvPicPr>
          <p:cNvPr id="6" name="Picture 6"/>
          <p:cNvPicPr>
            <a:picLocks noChangeAspect="1"/>
          </p:cNvPicPr>
          <p:nvPr/>
        </p:nvPicPr>
        <p:blipFill>
          <a:blip r:embed="rId6"/>
          <a:srcRect r="1025"/>
          <a:stretch>
            <a:fillRect/>
          </a:stretch>
        </p:blipFill>
        <p:spPr>
          <a:xfrm>
            <a:off x="13997289" y="145710"/>
            <a:ext cx="2813223" cy="4415817"/>
          </a:xfrm>
          <a:prstGeom prst="rect">
            <a:avLst/>
          </a:prstGeom>
        </p:spPr>
      </p:pic>
      <p:pic>
        <p:nvPicPr>
          <p:cNvPr id="7" name="Picture 7"/>
          <p:cNvPicPr>
            <a:picLocks noChangeAspect="1"/>
          </p:cNvPicPr>
          <p:nvPr/>
        </p:nvPicPr>
        <p:blipFill>
          <a:blip r:embed="rId7"/>
          <a:srcRect/>
          <a:stretch>
            <a:fillRect/>
          </a:stretch>
        </p:blipFill>
        <p:spPr>
          <a:xfrm>
            <a:off x="309179" y="5088369"/>
            <a:ext cx="2814527" cy="4365644"/>
          </a:xfrm>
          <a:prstGeom prst="rect">
            <a:avLst/>
          </a:prstGeom>
        </p:spPr>
      </p:pic>
      <p:pic>
        <p:nvPicPr>
          <p:cNvPr id="8" name="Picture 8"/>
          <p:cNvPicPr>
            <a:picLocks noChangeAspect="1"/>
          </p:cNvPicPr>
          <p:nvPr/>
        </p:nvPicPr>
        <p:blipFill>
          <a:blip r:embed="rId8"/>
          <a:srcRect/>
          <a:stretch>
            <a:fillRect/>
          </a:stretch>
        </p:blipFill>
        <p:spPr>
          <a:xfrm>
            <a:off x="3426012" y="4940281"/>
            <a:ext cx="3364639" cy="4547520"/>
          </a:xfrm>
          <a:prstGeom prst="rect">
            <a:avLst/>
          </a:prstGeom>
        </p:spPr>
      </p:pic>
      <p:pic>
        <p:nvPicPr>
          <p:cNvPr id="9" name="Picture 9"/>
          <p:cNvPicPr>
            <a:picLocks noChangeAspect="1"/>
          </p:cNvPicPr>
          <p:nvPr/>
        </p:nvPicPr>
        <p:blipFill>
          <a:blip r:embed="rId9"/>
          <a:srcRect/>
          <a:stretch>
            <a:fillRect/>
          </a:stretch>
        </p:blipFill>
        <p:spPr>
          <a:xfrm>
            <a:off x="7101552" y="4713058"/>
            <a:ext cx="3066635" cy="4832688"/>
          </a:xfrm>
          <a:prstGeom prst="rect">
            <a:avLst/>
          </a:prstGeom>
        </p:spPr>
      </p:pic>
      <p:pic>
        <p:nvPicPr>
          <p:cNvPr id="10" name="Picture 10"/>
          <p:cNvPicPr>
            <a:picLocks noChangeAspect="1"/>
          </p:cNvPicPr>
          <p:nvPr/>
        </p:nvPicPr>
        <p:blipFill>
          <a:blip r:embed="rId10"/>
          <a:srcRect/>
          <a:stretch>
            <a:fillRect/>
          </a:stretch>
        </p:blipFill>
        <p:spPr>
          <a:xfrm>
            <a:off x="10482512" y="4743334"/>
            <a:ext cx="3080365" cy="4813071"/>
          </a:xfrm>
          <a:prstGeom prst="rect">
            <a:avLst/>
          </a:prstGeom>
        </p:spPr>
      </p:pic>
      <p:pic>
        <p:nvPicPr>
          <p:cNvPr id="11" name="Picture 11"/>
          <p:cNvPicPr>
            <a:picLocks noChangeAspect="1"/>
          </p:cNvPicPr>
          <p:nvPr/>
        </p:nvPicPr>
        <p:blipFill>
          <a:blip r:embed="rId11"/>
          <a:srcRect/>
          <a:stretch>
            <a:fillRect/>
          </a:stretch>
        </p:blipFill>
        <p:spPr>
          <a:xfrm>
            <a:off x="14036904" y="4801618"/>
            <a:ext cx="3360429" cy="469650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5635" t="6918" r="5635"/>
          <a:stretch>
            <a:fillRect/>
          </a:stretch>
        </p:blipFill>
        <p:spPr>
          <a:xfrm>
            <a:off x="426919" y="246033"/>
            <a:ext cx="17035452" cy="1004096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57" r="57"/>
          <a:stretch>
            <a:fillRect/>
          </a:stretch>
        </p:blipFill>
        <p:spPr>
          <a:xfrm>
            <a:off x="0" y="0"/>
            <a:ext cx="18288000" cy="10287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57" r="57"/>
          <a:stretch>
            <a:fillRect/>
          </a:stretch>
        </p:blipFill>
        <p:spPr>
          <a:xfrm>
            <a:off x="0" y="0"/>
            <a:ext cx="18288000" cy="10287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69503" y="467684"/>
            <a:ext cx="4599878" cy="4114800"/>
          </a:xfrm>
          <a:prstGeom prst="rect">
            <a:avLst/>
          </a:prstGeom>
        </p:spPr>
      </p:pic>
      <p:sp>
        <p:nvSpPr>
          <p:cNvPr id="3" name="TextBox 3"/>
          <p:cNvSpPr txBox="1"/>
          <p:nvPr/>
        </p:nvSpPr>
        <p:spPr>
          <a:xfrm>
            <a:off x="5725790" y="3728402"/>
            <a:ext cx="11850123" cy="2734945"/>
          </a:xfrm>
          <a:prstGeom prst="rect">
            <a:avLst/>
          </a:prstGeom>
        </p:spPr>
        <p:txBody>
          <a:bodyPr lIns="0" tIns="0" rIns="0" bIns="0" rtlCol="0" anchor="t">
            <a:spAutoFit/>
          </a:bodyPr>
          <a:lstStyle/>
          <a:p>
            <a:pPr algn="ctr">
              <a:lnSpc>
                <a:spcPts val="7279"/>
              </a:lnSpc>
            </a:pPr>
            <a:r>
              <a:rPr lang="en-US" sz="5199">
                <a:solidFill>
                  <a:srgbClr val="000000"/>
                </a:solidFill>
                <a:latin typeface="Open Sans"/>
              </a:rPr>
              <a:t>Spring 2021:</a:t>
            </a:r>
          </a:p>
          <a:p>
            <a:pPr algn="ctr">
              <a:lnSpc>
                <a:spcPts val="7279"/>
              </a:lnSpc>
            </a:pPr>
            <a:r>
              <a:rPr lang="en-US" sz="5199">
                <a:solidFill>
                  <a:srgbClr val="000000"/>
                </a:solidFill>
                <a:latin typeface="Open Sans"/>
              </a:rPr>
              <a:t>497 Faculty chose commercial course materials costing under $50.00</a:t>
            </a:r>
          </a:p>
        </p:txBody>
      </p:sp>
      <p:sp>
        <p:nvSpPr>
          <p:cNvPr id="4" name="TextBox 4"/>
          <p:cNvSpPr txBox="1"/>
          <p:nvPr/>
        </p:nvSpPr>
        <p:spPr>
          <a:xfrm>
            <a:off x="7858832" y="1231108"/>
            <a:ext cx="8527930" cy="902336"/>
          </a:xfrm>
          <a:prstGeom prst="rect">
            <a:avLst/>
          </a:prstGeom>
        </p:spPr>
        <p:txBody>
          <a:bodyPr lIns="0" tIns="0" rIns="0" bIns="0" rtlCol="0" anchor="t">
            <a:spAutoFit/>
          </a:bodyPr>
          <a:lstStyle/>
          <a:p>
            <a:pPr algn="ctr">
              <a:lnSpc>
                <a:spcPts val="7489"/>
              </a:lnSpc>
            </a:pPr>
            <a:r>
              <a:rPr lang="en-US" sz="5349">
                <a:solidFill>
                  <a:srgbClr val="000000"/>
                </a:solidFill>
                <a:latin typeface="Muli Black"/>
              </a:rPr>
              <a:t>Other Savings Options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663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31999"/>
          </a:blip>
          <a:srcRect t="9198" b="6908"/>
          <a:stretch>
            <a:fillRect/>
          </a:stretch>
        </p:blipFill>
        <p:spPr>
          <a:xfrm>
            <a:off x="0" y="1632259"/>
            <a:ext cx="18181010" cy="7022482"/>
          </a:xfrm>
          <a:prstGeom prst="rect">
            <a:avLst/>
          </a:prstGeom>
        </p:spPr>
      </p:pic>
      <p:sp>
        <p:nvSpPr>
          <p:cNvPr id="3" name="TextBox 3"/>
          <p:cNvSpPr txBox="1"/>
          <p:nvPr/>
        </p:nvSpPr>
        <p:spPr>
          <a:xfrm>
            <a:off x="3946443" y="511301"/>
            <a:ext cx="9695706" cy="1369701"/>
          </a:xfrm>
          <a:prstGeom prst="rect">
            <a:avLst/>
          </a:prstGeom>
        </p:spPr>
        <p:txBody>
          <a:bodyPr lIns="0" tIns="0" rIns="0" bIns="0" rtlCol="0" anchor="t">
            <a:spAutoFit/>
          </a:bodyPr>
          <a:lstStyle/>
          <a:p>
            <a:pPr algn="ctr">
              <a:lnSpc>
                <a:spcPts val="11129"/>
              </a:lnSpc>
            </a:pPr>
            <a:r>
              <a:rPr lang="en-US" sz="7949">
                <a:solidFill>
                  <a:srgbClr val="FFFFFF"/>
                </a:solidFill>
                <a:latin typeface="Muli Black"/>
              </a:rPr>
              <a:t>Other ways to save</a:t>
            </a:r>
          </a:p>
        </p:txBody>
      </p:sp>
      <p:sp>
        <p:nvSpPr>
          <p:cNvPr id="4" name="TextBox 4"/>
          <p:cNvSpPr txBox="1"/>
          <p:nvPr/>
        </p:nvSpPr>
        <p:spPr>
          <a:xfrm>
            <a:off x="1028700" y="2974997"/>
            <a:ext cx="5883067" cy="1003937"/>
          </a:xfrm>
          <a:prstGeom prst="rect">
            <a:avLst/>
          </a:prstGeom>
        </p:spPr>
        <p:txBody>
          <a:bodyPr lIns="0" tIns="0" rIns="0" bIns="0" rtlCol="0" anchor="t">
            <a:spAutoFit/>
          </a:bodyPr>
          <a:lstStyle/>
          <a:p>
            <a:pPr algn="ctr">
              <a:lnSpc>
                <a:spcPts val="8189"/>
              </a:lnSpc>
            </a:pPr>
            <a:r>
              <a:rPr lang="en-US" sz="5849" dirty="0">
                <a:solidFill>
                  <a:schemeClr val="bg1"/>
                </a:solidFill>
                <a:latin typeface="Muli Black"/>
              </a:rPr>
              <a:t>Older Editions</a:t>
            </a:r>
          </a:p>
        </p:txBody>
      </p:sp>
      <p:sp>
        <p:nvSpPr>
          <p:cNvPr id="5" name="TextBox 5"/>
          <p:cNvSpPr txBox="1"/>
          <p:nvPr/>
        </p:nvSpPr>
        <p:spPr>
          <a:xfrm>
            <a:off x="4687848" y="5029200"/>
            <a:ext cx="9320492" cy="1003937"/>
          </a:xfrm>
          <a:prstGeom prst="rect">
            <a:avLst/>
          </a:prstGeom>
        </p:spPr>
        <p:txBody>
          <a:bodyPr lIns="0" tIns="0" rIns="0" bIns="0" rtlCol="0" anchor="t">
            <a:spAutoFit/>
          </a:bodyPr>
          <a:lstStyle/>
          <a:p>
            <a:pPr algn="ctr">
              <a:lnSpc>
                <a:spcPts val="8189"/>
              </a:lnSpc>
            </a:pPr>
            <a:r>
              <a:rPr lang="en-US" sz="5849" dirty="0">
                <a:solidFill>
                  <a:schemeClr val="bg1"/>
                </a:solidFill>
                <a:latin typeface="Muli Black"/>
              </a:rPr>
              <a:t>Rethinking Publishers</a:t>
            </a:r>
          </a:p>
        </p:txBody>
      </p:sp>
      <p:sp>
        <p:nvSpPr>
          <p:cNvPr id="6" name="TextBox 6"/>
          <p:cNvSpPr txBox="1"/>
          <p:nvPr/>
        </p:nvSpPr>
        <p:spPr>
          <a:xfrm>
            <a:off x="12099439" y="6867512"/>
            <a:ext cx="5883067" cy="1003937"/>
          </a:xfrm>
          <a:prstGeom prst="rect">
            <a:avLst/>
          </a:prstGeom>
        </p:spPr>
        <p:txBody>
          <a:bodyPr lIns="0" tIns="0" rIns="0" bIns="0" rtlCol="0" anchor="t">
            <a:spAutoFit/>
          </a:bodyPr>
          <a:lstStyle/>
          <a:p>
            <a:pPr algn="ctr">
              <a:lnSpc>
                <a:spcPts val="8189"/>
              </a:lnSpc>
            </a:pPr>
            <a:r>
              <a:rPr lang="en-US" sz="5849" dirty="0">
                <a:solidFill>
                  <a:schemeClr val="bg1"/>
                </a:solidFill>
                <a:latin typeface="Muli Black"/>
              </a:rPr>
              <a:t>Library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87043" y="7657505"/>
            <a:ext cx="12422810" cy="2629495"/>
          </a:xfrm>
          <a:prstGeom prst="rect">
            <a:avLst/>
          </a:prstGeom>
        </p:spPr>
      </p:pic>
      <p:sp>
        <p:nvSpPr>
          <p:cNvPr id="3" name="TextBox 3"/>
          <p:cNvSpPr txBox="1"/>
          <p:nvPr/>
        </p:nvSpPr>
        <p:spPr>
          <a:xfrm>
            <a:off x="5294337" y="432435"/>
            <a:ext cx="6814691" cy="1094740"/>
          </a:xfrm>
          <a:prstGeom prst="rect">
            <a:avLst/>
          </a:prstGeom>
        </p:spPr>
        <p:txBody>
          <a:bodyPr lIns="0" tIns="0" rIns="0" bIns="0" rtlCol="0" anchor="t">
            <a:spAutoFit/>
          </a:bodyPr>
          <a:lstStyle/>
          <a:p>
            <a:pPr algn="ctr">
              <a:lnSpc>
                <a:spcPts val="8959"/>
              </a:lnSpc>
            </a:pPr>
            <a:r>
              <a:rPr lang="en-US" sz="6399">
                <a:solidFill>
                  <a:srgbClr val="000000"/>
                </a:solidFill>
                <a:latin typeface="Muli Black"/>
              </a:rPr>
              <a:t>Moving Forward </a:t>
            </a:r>
          </a:p>
        </p:txBody>
      </p:sp>
      <p:sp>
        <p:nvSpPr>
          <p:cNvPr id="4" name="TextBox 4"/>
          <p:cNvSpPr txBox="1"/>
          <p:nvPr/>
        </p:nvSpPr>
        <p:spPr>
          <a:xfrm>
            <a:off x="1535576" y="1803756"/>
            <a:ext cx="15216849" cy="5853749"/>
          </a:xfrm>
          <a:prstGeom prst="rect">
            <a:avLst/>
          </a:prstGeom>
        </p:spPr>
        <p:txBody>
          <a:bodyPr lIns="0" tIns="0" rIns="0" bIns="0" rtlCol="0" anchor="t">
            <a:spAutoFit/>
          </a:bodyPr>
          <a:lstStyle/>
          <a:p>
            <a:pPr marL="1019734" lvl="1" indent="-509867">
              <a:lnSpc>
                <a:spcPts val="6612"/>
              </a:lnSpc>
              <a:buFont typeface="Arial"/>
              <a:buChar char="•"/>
            </a:pPr>
            <a:r>
              <a:rPr lang="en-US" sz="4723">
                <a:solidFill>
                  <a:srgbClr val="000000"/>
                </a:solidFill>
                <a:latin typeface="Muli Regular"/>
              </a:rPr>
              <a:t>Sustainability of OER</a:t>
            </a:r>
          </a:p>
          <a:p>
            <a:pPr marL="1019734" lvl="1" indent="-509867">
              <a:lnSpc>
                <a:spcPts val="6612"/>
              </a:lnSpc>
              <a:buFont typeface="Arial"/>
              <a:buChar char="•"/>
            </a:pPr>
            <a:r>
              <a:rPr lang="en-US" sz="4723">
                <a:solidFill>
                  <a:srgbClr val="000000"/>
                </a:solidFill>
                <a:latin typeface="Muli Regular"/>
              </a:rPr>
              <a:t>Accessibility </a:t>
            </a:r>
          </a:p>
          <a:p>
            <a:pPr marL="1019734" lvl="1" indent="-509867">
              <a:lnSpc>
                <a:spcPts val="6612"/>
              </a:lnSpc>
              <a:buFont typeface="Arial"/>
              <a:buChar char="•"/>
            </a:pPr>
            <a:r>
              <a:rPr lang="en-US" sz="4723">
                <a:solidFill>
                  <a:srgbClr val="000000"/>
                </a:solidFill>
                <a:latin typeface="Muli Regular"/>
              </a:rPr>
              <a:t>Zero-Textbook Cost Programs </a:t>
            </a:r>
          </a:p>
          <a:p>
            <a:pPr marL="1019734" lvl="1" indent="-509867">
              <a:lnSpc>
                <a:spcPts val="6612"/>
              </a:lnSpc>
              <a:buFont typeface="Arial"/>
              <a:buChar char="•"/>
            </a:pPr>
            <a:r>
              <a:rPr lang="en-US" sz="4723">
                <a:solidFill>
                  <a:srgbClr val="000000"/>
                </a:solidFill>
                <a:latin typeface="Muli Regular"/>
              </a:rPr>
              <a:t>Zero-Textbook Cost Gen Ed Degree</a:t>
            </a:r>
          </a:p>
          <a:p>
            <a:pPr marL="1019734" lvl="1" indent="-509867">
              <a:lnSpc>
                <a:spcPts val="6612"/>
              </a:lnSpc>
              <a:buFont typeface="Arial"/>
              <a:buChar char="•"/>
            </a:pPr>
            <a:r>
              <a:rPr lang="en-US" sz="4723">
                <a:solidFill>
                  <a:srgbClr val="000000"/>
                </a:solidFill>
                <a:latin typeface="Muli Regular"/>
              </a:rPr>
              <a:t>Leveraging library materials  </a:t>
            </a:r>
          </a:p>
          <a:p>
            <a:pPr marL="1019734" lvl="1" indent="-509867">
              <a:lnSpc>
                <a:spcPts val="6612"/>
              </a:lnSpc>
              <a:buFont typeface="Arial"/>
              <a:buChar char="•"/>
            </a:pPr>
            <a:r>
              <a:rPr lang="en-US" sz="4723">
                <a:solidFill>
                  <a:srgbClr val="000000"/>
                </a:solidFill>
                <a:latin typeface="Muli Regular"/>
              </a:rPr>
              <a:t>Partnerships with peer colleges</a:t>
            </a:r>
          </a:p>
          <a:p>
            <a:pPr marL="1019734" lvl="1" indent="-509867" algn="l">
              <a:lnSpc>
                <a:spcPts val="6612"/>
              </a:lnSpc>
              <a:buFont typeface="Arial"/>
              <a:buChar char="•"/>
            </a:pPr>
            <a:r>
              <a:rPr lang="en-US" sz="4723">
                <a:solidFill>
                  <a:srgbClr val="000000"/>
                </a:solidFill>
                <a:latin typeface="Muli Regular"/>
              </a:rPr>
              <a:t>Grant Opportunities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683798" y="345463"/>
            <a:ext cx="13708378" cy="4009701"/>
          </a:xfrm>
          <a:prstGeom prst="rect">
            <a:avLst/>
          </a:prstGeom>
        </p:spPr>
      </p:pic>
      <p:sp>
        <p:nvSpPr>
          <p:cNvPr id="3" name="TextBox 3"/>
          <p:cNvSpPr txBox="1"/>
          <p:nvPr/>
        </p:nvSpPr>
        <p:spPr>
          <a:xfrm>
            <a:off x="3575685" y="5190769"/>
            <a:ext cx="11136630" cy="3109323"/>
          </a:xfrm>
          <a:prstGeom prst="rect">
            <a:avLst/>
          </a:prstGeom>
        </p:spPr>
        <p:txBody>
          <a:bodyPr lIns="0" tIns="0" rIns="0" bIns="0" rtlCol="0" anchor="t">
            <a:spAutoFit/>
          </a:bodyPr>
          <a:lstStyle/>
          <a:p>
            <a:pPr algn="ctr">
              <a:lnSpc>
                <a:spcPts val="12682"/>
              </a:lnSpc>
            </a:pPr>
            <a:r>
              <a:rPr lang="en-US" sz="9058">
                <a:solidFill>
                  <a:srgbClr val="000000"/>
                </a:solidFill>
                <a:latin typeface="Muli Black"/>
              </a:rPr>
              <a:t>Thank you!</a:t>
            </a:r>
          </a:p>
          <a:p>
            <a:pPr algn="ctr">
              <a:lnSpc>
                <a:spcPts val="12682"/>
              </a:lnSpc>
            </a:pPr>
            <a:r>
              <a:rPr lang="en-US" sz="9058">
                <a:solidFill>
                  <a:srgbClr val="000000"/>
                </a:solidFill>
                <a:latin typeface="Muli Black"/>
              </a:rPr>
              <a:t>http://opencod.edu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58433" y="268980"/>
            <a:ext cx="2572437" cy="2572437"/>
          </a:xfrm>
          <a:prstGeom prst="rect">
            <a:avLst/>
          </a:prstGeom>
        </p:spPr>
      </p:pic>
      <p:sp>
        <p:nvSpPr>
          <p:cNvPr id="3" name="TextBox 3"/>
          <p:cNvSpPr txBox="1"/>
          <p:nvPr/>
        </p:nvSpPr>
        <p:spPr>
          <a:xfrm>
            <a:off x="7110231" y="904875"/>
            <a:ext cx="5386569" cy="1094740"/>
          </a:xfrm>
          <a:prstGeom prst="rect">
            <a:avLst/>
          </a:prstGeom>
        </p:spPr>
        <p:txBody>
          <a:bodyPr wrap="square" lIns="0" tIns="0" rIns="0" bIns="0" rtlCol="0" anchor="t">
            <a:spAutoFit/>
          </a:bodyPr>
          <a:lstStyle/>
          <a:p>
            <a:pPr algn="ctr">
              <a:lnSpc>
                <a:spcPts val="8959"/>
              </a:lnSpc>
            </a:pPr>
            <a:r>
              <a:rPr lang="en-US" sz="6399" dirty="0">
                <a:solidFill>
                  <a:srgbClr val="000000"/>
                </a:solidFill>
                <a:latin typeface="Muli Black"/>
              </a:rPr>
              <a:t>Timeline</a:t>
            </a:r>
          </a:p>
        </p:txBody>
      </p:sp>
      <p:sp>
        <p:nvSpPr>
          <p:cNvPr id="4" name="TextBox 4"/>
          <p:cNvSpPr txBox="1"/>
          <p:nvPr/>
        </p:nvSpPr>
        <p:spPr>
          <a:xfrm>
            <a:off x="3442971" y="2395900"/>
            <a:ext cx="14320472" cy="5636260"/>
          </a:xfrm>
          <a:prstGeom prst="rect">
            <a:avLst/>
          </a:prstGeom>
        </p:spPr>
        <p:txBody>
          <a:bodyPr lIns="0" tIns="0" rIns="0" bIns="0" rtlCol="0" anchor="t">
            <a:spAutoFit/>
          </a:bodyPr>
          <a:lstStyle/>
          <a:p>
            <a:pPr>
              <a:lnSpc>
                <a:spcPts val="6439"/>
              </a:lnSpc>
            </a:pPr>
            <a:r>
              <a:rPr lang="en-US" sz="4599" dirty="0">
                <a:solidFill>
                  <a:srgbClr val="000000"/>
                </a:solidFill>
                <a:latin typeface="Muli Regular"/>
              </a:rPr>
              <a:t>2017: Research Study</a:t>
            </a:r>
          </a:p>
          <a:p>
            <a:pPr algn="just">
              <a:lnSpc>
                <a:spcPts val="6439"/>
              </a:lnSpc>
            </a:pPr>
            <a:r>
              <a:rPr lang="en-US" sz="4599" dirty="0">
                <a:solidFill>
                  <a:srgbClr val="000000"/>
                </a:solidFill>
                <a:latin typeface="Muli Regular"/>
              </a:rPr>
              <a:t>2018: OER Summit Illinois Community Colleges</a:t>
            </a:r>
          </a:p>
          <a:p>
            <a:pPr>
              <a:lnSpc>
                <a:spcPts val="6439"/>
              </a:lnSpc>
            </a:pPr>
            <a:r>
              <a:rPr lang="en-US" sz="4599" dirty="0">
                <a:solidFill>
                  <a:srgbClr val="000000"/>
                </a:solidFill>
                <a:latin typeface="Muli Regular"/>
              </a:rPr>
              <a:t>2019: Formation of OER Steering Committee, goals for pilot initiative, Board approved yearly budget.</a:t>
            </a:r>
          </a:p>
          <a:p>
            <a:pPr algn="l">
              <a:lnSpc>
                <a:spcPts val="6439"/>
              </a:lnSpc>
            </a:pPr>
            <a:r>
              <a:rPr lang="en-US" sz="4599" dirty="0">
                <a:solidFill>
                  <a:srgbClr val="000000"/>
                </a:solidFill>
                <a:latin typeface="Muli Regular"/>
              </a:rPr>
              <a:t>2019-Present: Grant-funds published 54 projects by 118 faculty members. Outreach to 1700 full and part time faculty. Saved students $3M in textbook costs.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416185" y="330125"/>
            <a:ext cx="2706215" cy="2709602"/>
          </a:xfrm>
          <a:prstGeom prst="rect">
            <a:avLst/>
          </a:prstGeom>
        </p:spPr>
      </p:pic>
      <p:sp>
        <p:nvSpPr>
          <p:cNvPr id="3" name="TextBox 3"/>
          <p:cNvSpPr txBox="1"/>
          <p:nvPr/>
        </p:nvSpPr>
        <p:spPr>
          <a:xfrm>
            <a:off x="4249192" y="904875"/>
            <a:ext cx="9789616" cy="1038225"/>
          </a:xfrm>
          <a:prstGeom prst="rect">
            <a:avLst/>
          </a:prstGeom>
        </p:spPr>
        <p:txBody>
          <a:bodyPr lIns="0" tIns="0" rIns="0" bIns="0" rtlCol="0" anchor="t">
            <a:spAutoFit/>
          </a:bodyPr>
          <a:lstStyle/>
          <a:p>
            <a:pPr algn="ctr">
              <a:lnSpc>
                <a:spcPts val="8400"/>
              </a:lnSpc>
            </a:pPr>
            <a:r>
              <a:rPr lang="en-US" sz="6000">
                <a:solidFill>
                  <a:srgbClr val="000000"/>
                </a:solidFill>
                <a:latin typeface="Muli Black"/>
              </a:rPr>
              <a:t>OER Steering Committee  </a:t>
            </a:r>
          </a:p>
        </p:txBody>
      </p:sp>
      <p:sp>
        <p:nvSpPr>
          <p:cNvPr id="4" name="TextBox 4"/>
          <p:cNvSpPr txBox="1"/>
          <p:nvPr/>
        </p:nvSpPr>
        <p:spPr>
          <a:xfrm>
            <a:off x="3122400" y="2954002"/>
            <a:ext cx="13858409" cy="6595745"/>
          </a:xfrm>
          <a:prstGeom prst="rect">
            <a:avLst/>
          </a:prstGeom>
        </p:spPr>
        <p:txBody>
          <a:bodyPr lIns="0" tIns="0" rIns="0" bIns="0" rtlCol="0" anchor="t">
            <a:spAutoFit/>
          </a:bodyPr>
          <a:lstStyle/>
          <a:p>
            <a:pPr>
              <a:lnSpc>
                <a:spcPts val="6580"/>
              </a:lnSpc>
              <a:spcBef>
                <a:spcPct val="0"/>
              </a:spcBef>
            </a:pPr>
            <a:r>
              <a:rPr lang="en-US" sz="4700">
                <a:solidFill>
                  <a:srgbClr val="000000"/>
                </a:solidFill>
                <a:latin typeface="Open Sans"/>
              </a:rPr>
              <a:t>Dr. Mark Curtis-Chavez, Provost, Chair </a:t>
            </a:r>
          </a:p>
          <a:p>
            <a:pPr>
              <a:lnSpc>
                <a:spcPts val="6580"/>
              </a:lnSpc>
              <a:spcBef>
                <a:spcPct val="0"/>
              </a:spcBef>
            </a:pPr>
            <a:r>
              <a:rPr lang="en-US" sz="4700">
                <a:solidFill>
                  <a:srgbClr val="000000"/>
                </a:solidFill>
                <a:latin typeface="Open Sans"/>
              </a:rPr>
              <a:t>Dr. Denise Cote, Professor/Librarian, Co-Chair</a:t>
            </a:r>
          </a:p>
          <a:p>
            <a:pPr>
              <a:lnSpc>
                <a:spcPts val="6580"/>
              </a:lnSpc>
              <a:spcBef>
                <a:spcPct val="0"/>
              </a:spcBef>
            </a:pPr>
            <a:r>
              <a:rPr lang="en-US" sz="4700">
                <a:solidFill>
                  <a:srgbClr val="000000"/>
                </a:solidFill>
                <a:latin typeface="Open Sans"/>
              </a:rPr>
              <a:t>Ten Classroom faculty from all divisions</a:t>
            </a:r>
          </a:p>
          <a:p>
            <a:pPr>
              <a:lnSpc>
                <a:spcPts val="6580"/>
              </a:lnSpc>
              <a:spcBef>
                <a:spcPct val="0"/>
              </a:spcBef>
            </a:pPr>
            <a:r>
              <a:rPr lang="en-US" sz="4700">
                <a:solidFill>
                  <a:srgbClr val="000000"/>
                </a:solidFill>
                <a:latin typeface="Open Sans"/>
              </a:rPr>
              <a:t>Two Academic Administrators  </a:t>
            </a:r>
          </a:p>
          <a:p>
            <a:pPr>
              <a:lnSpc>
                <a:spcPts val="6580"/>
              </a:lnSpc>
              <a:spcBef>
                <a:spcPct val="0"/>
              </a:spcBef>
            </a:pPr>
            <a:r>
              <a:rPr lang="en-US" sz="4700">
                <a:solidFill>
                  <a:srgbClr val="000000"/>
                </a:solidFill>
                <a:latin typeface="Open Sans"/>
              </a:rPr>
              <a:t>AVP of Financial Affairs. </a:t>
            </a:r>
          </a:p>
          <a:p>
            <a:pPr>
              <a:lnSpc>
                <a:spcPts val="6580"/>
              </a:lnSpc>
              <a:spcBef>
                <a:spcPct val="0"/>
              </a:spcBef>
            </a:pPr>
            <a:r>
              <a:rPr lang="en-US" sz="4700">
                <a:solidFill>
                  <a:srgbClr val="000000"/>
                </a:solidFill>
                <a:latin typeface="Open Sans"/>
              </a:rPr>
              <a:t>Two Learning Technologists</a:t>
            </a:r>
          </a:p>
          <a:p>
            <a:pPr>
              <a:lnSpc>
                <a:spcPts val="6580"/>
              </a:lnSpc>
              <a:spcBef>
                <a:spcPct val="0"/>
              </a:spcBef>
            </a:pPr>
            <a:r>
              <a:rPr lang="en-US" sz="4700">
                <a:solidFill>
                  <a:srgbClr val="000000"/>
                </a:solidFill>
                <a:latin typeface="Open Sans"/>
              </a:rPr>
              <a:t>Manager Student Affairs</a:t>
            </a:r>
          </a:p>
          <a:p>
            <a:pPr>
              <a:lnSpc>
                <a:spcPts val="6580"/>
              </a:lnSpc>
              <a:spcBef>
                <a:spcPct val="0"/>
              </a:spcBef>
            </a:pPr>
            <a:r>
              <a:rPr lang="en-US" sz="4700">
                <a:solidFill>
                  <a:srgbClr val="000000"/>
                </a:solidFill>
                <a:latin typeface="Open Sans"/>
              </a:rPr>
              <a:t>Bookstore Manager, Ex Officio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69503" y="467684"/>
            <a:ext cx="4599878" cy="4114800"/>
          </a:xfrm>
          <a:prstGeom prst="rect">
            <a:avLst/>
          </a:prstGeom>
        </p:spPr>
      </p:pic>
      <p:sp>
        <p:nvSpPr>
          <p:cNvPr id="3" name="TextBox 3"/>
          <p:cNvSpPr txBox="1"/>
          <p:nvPr/>
        </p:nvSpPr>
        <p:spPr>
          <a:xfrm>
            <a:off x="5725790" y="3728402"/>
            <a:ext cx="11850123" cy="3658870"/>
          </a:xfrm>
          <a:prstGeom prst="rect">
            <a:avLst/>
          </a:prstGeom>
        </p:spPr>
        <p:txBody>
          <a:bodyPr lIns="0" tIns="0" rIns="0" bIns="0" rtlCol="0" anchor="t">
            <a:spAutoFit/>
          </a:bodyPr>
          <a:lstStyle/>
          <a:p>
            <a:pPr algn="ctr">
              <a:lnSpc>
                <a:spcPts val="7279"/>
              </a:lnSpc>
            </a:pPr>
            <a:r>
              <a:rPr lang="en-US" sz="5199">
                <a:solidFill>
                  <a:srgbClr val="000000"/>
                </a:solidFill>
                <a:latin typeface="Open Sans"/>
              </a:rPr>
              <a:t>New - Used </a:t>
            </a:r>
          </a:p>
          <a:p>
            <a:pPr algn="ctr">
              <a:lnSpc>
                <a:spcPts val="7279"/>
              </a:lnSpc>
            </a:pPr>
            <a:r>
              <a:rPr lang="en-US" sz="5199">
                <a:solidFill>
                  <a:srgbClr val="000000"/>
                </a:solidFill>
                <a:latin typeface="Open Sans"/>
              </a:rPr>
              <a:t>FA 2021: $178.00 - $133.00</a:t>
            </a:r>
          </a:p>
          <a:p>
            <a:pPr algn="ctr">
              <a:lnSpc>
                <a:spcPts val="7279"/>
              </a:lnSpc>
            </a:pPr>
            <a:r>
              <a:rPr lang="en-US" sz="5199">
                <a:solidFill>
                  <a:srgbClr val="000000"/>
                </a:solidFill>
                <a:latin typeface="Open Sans"/>
              </a:rPr>
              <a:t>SP 2022: $206.00 - $164.00</a:t>
            </a:r>
          </a:p>
          <a:p>
            <a:pPr algn="ctr">
              <a:lnSpc>
                <a:spcPts val="7279"/>
              </a:lnSpc>
            </a:pPr>
            <a:endParaRPr lang="en-US" sz="5199">
              <a:solidFill>
                <a:srgbClr val="000000"/>
              </a:solidFill>
              <a:latin typeface="Open Sans"/>
            </a:endParaRPr>
          </a:p>
        </p:txBody>
      </p:sp>
      <p:sp>
        <p:nvSpPr>
          <p:cNvPr id="4" name="TextBox 4"/>
          <p:cNvSpPr txBox="1"/>
          <p:nvPr/>
        </p:nvSpPr>
        <p:spPr>
          <a:xfrm>
            <a:off x="7858832" y="1240633"/>
            <a:ext cx="7333106" cy="1482726"/>
          </a:xfrm>
          <a:prstGeom prst="rect">
            <a:avLst/>
          </a:prstGeom>
        </p:spPr>
        <p:txBody>
          <a:bodyPr lIns="0" tIns="0" rIns="0" bIns="0" rtlCol="0" anchor="t">
            <a:spAutoFit/>
          </a:bodyPr>
          <a:lstStyle/>
          <a:p>
            <a:pPr algn="ctr">
              <a:lnSpc>
                <a:spcPts val="5949"/>
              </a:lnSpc>
            </a:pPr>
            <a:r>
              <a:rPr lang="en-US" sz="4249">
                <a:solidFill>
                  <a:srgbClr val="000000"/>
                </a:solidFill>
                <a:latin typeface="Muli Black"/>
              </a:rPr>
              <a:t>Average Textbook Cost at COD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rcRect/>
          <a:stretch>
            <a:fillRect/>
          </a:stretch>
        </p:blipFill>
        <p:spPr>
          <a:xfrm>
            <a:off x="1028700" y="319627"/>
            <a:ext cx="3432279" cy="3427988"/>
          </a:xfrm>
          <a:prstGeom prst="rect">
            <a:avLst/>
          </a:prstGeom>
        </p:spPr>
      </p:pic>
      <p:sp>
        <p:nvSpPr>
          <p:cNvPr id="4" name="TextBox 4"/>
          <p:cNvSpPr txBox="1"/>
          <p:nvPr/>
        </p:nvSpPr>
        <p:spPr>
          <a:xfrm>
            <a:off x="5321154" y="876300"/>
            <a:ext cx="12191851" cy="1287148"/>
          </a:xfrm>
          <a:prstGeom prst="rect">
            <a:avLst/>
          </a:prstGeom>
        </p:spPr>
        <p:txBody>
          <a:bodyPr lIns="0" tIns="0" rIns="0" bIns="0" rtlCol="0" anchor="t">
            <a:spAutoFit/>
          </a:bodyPr>
          <a:lstStyle/>
          <a:p>
            <a:pPr algn="ctr">
              <a:lnSpc>
                <a:spcPts val="10429"/>
              </a:lnSpc>
            </a:pPr>
            <a:r>
              <a:rPr lang="en-US" sz="7449">
                <a:solidFill>
                  <a:srgbClr val="000000"/>
                </a:solidFill>
                <a:latin typeface="Muli Black"/>
              </a:rPr>
              <a:t>Affordability Approaches </a:t>
            </a:r>
          </a:p>
        </p:txBody>
      </p:sp>
      <p:sp>
        <p:nvSpPr>
          <p:cNvPr id="7" name="TextBox 6">
            <a:extLst>
              <a:ext uri="{FF2B5EF4-FFF2-40B4-BE49-F238E27FC236}">
                <a16:creationId xmlns:a16="http://schemas.microsoft.com/office/drawing/2014/main" id="{82074BEB-4E39-6669-4BA4-85D76C665500}"/>
              </a:ext>
            </a:extLst>
          </p:cNvPr>
          <p:cNvSpPr txBox="1"/>
          <p:nvPr/>
        </p:nvSpPr>
        <p:spPr>
          <a:xfrm>
            <a:off x="2438400" y="3086100"/>
            <a:ext cx="15596898" cy="6165790"/>
          </a:xfrm>
          <a:prstGeom prst="rect">
            <a:avLst/>
          </a:prstGeom>
          <a:noFill/>
        </p:spPr>
        <p:txBody>
          <a:bodyPr wrap="none" rtlCol="0">
            <a:spAutoFit/>
          </a:bodyPr>
          <a:lstStyle/>
          <a:p>
            <a:pPr marL="1736678" lvl="1" indent="-868339" algn="just">
              <a:lnSpc>
                <a:spcPts val="11261"/>
              </a:lnSpc>
              <a:buFont typeface="Arial"/>
              <a:buChar char="•"/>
            </a:pPr>
            <a:r>
              <a:rPr lang="en-US" sz="8043" dirty="0">
                <a:solidFill>
                  <a:srgbClr val="000000"/>
                </a:solidFill>
                <a:latin typeface="Muli Regular"/>
              </a:rPr>
              <a:t>Open Educational Resources</a:t>
            </a:r>
          </a:p>
          <a:p>
            <a:pPr marL="1736678" lvl="1" indent="-868339" algn="just">
              <a:lnSpc>
                <a:spcPts val="11261"/>
              </a:lnSpc>
              <a:buFont typeface="Arial"/>
              <a:buChar char="•"/>
            </a:pPr>
            <a:r>
              <a:rPr lang="en-US" sz="8043" dirty="0">
                <a:solidFill>
                  <a:srgbClr val="000000"/>
                </a:solidFill>
                <a:latin typeface="Muli Regular"/>
              </a:rPr>
              <a:t>Open Access Scholarship</a:t>
            </a:r>
          </a:p>
          <a:p>
            <a:pPr marL="1736678" lvl="1" indent="-868339" algn="just">
              <a:lnSpc>
                <a:spcPts val="11261"/>
              </a:lnSpc>
              <a:buFont typeface="Arial"/>
              <a:buChar char="•"/>
            </a:pPr>
            <a:r>
              <a:rPr lang="en-US" sz="8043" dirty="0">
                <a:solidFill>
                  <a:srgbClr val="000000"/>
                </a:solidFill>
                <a:latin typeface="Muli Regular"/>
              </a:rPr>
              <a:t>Library Materials</a:t>
            </a:r>
          </a:p>
          <a:p>
            <a:pPr marL="1736678" lvl="1" indent="-868339" algn="just">
              <a:lnSpc>
                <a:spcPts val="11261"/>
              </a:lnSpc>
              <a:buFont typeface="Arial"/>
              <a:buChar char="•"/>
            </a:pPr>
            <a:r>
              <a:rPr lang="en-US" sz="8043" dirty="0">
                <a:solidFill>
                  <a:srgbClr val="000000"/>
                </a:solidFill>
                <a:latin typeface="Muli Regular"/>
              </a:rPr>
              <a:t>Lower-cost commercial  </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1028700" y="2666426"/>
          <a:ext cx="15707076" cy="6631465"/>
        </p:xfrm>
        <a:graphic>
          <a:graphicData uri="http://schemas.openxmlformats.org/drawingml/2006/table">
            <a:tbl>
              <a:tblPr/>
              <a:tblGrid>
                <a:gridCol w="10086450">
                  <a:extLst>
                    <a:ext uri="{9D8B030D-6E8A-4147-A177-3AD203B41FA5}">
                      <a16:colId xmlns:a16="http://schemas.microsoft.com/office/drawing/2014/main" val="20000"/>
                    </a:ext>
                  </a:extLst>
                </a:gridCol>
                <a:gridCol w="5620626">
                  <a:extLst>
                    <a:ext uri="{9D8B030D-6E8A-4147-A177-3AD203B41FA5}">
                      <a16:colId xmlns:a16="http://schemas.microsoft.com/office/drawing/2014/main" val="20001"/>
                    </a:ext>
                  </a:extLst>
                </a:gridCol>
              </a:tblGrid>
              <a:tr h="1138380">
                <a:tc>
                  <a:txBody>
                    <a:bodyPr/>
                    <a:lstStyle/>
                    <a:p>
                      <a:pPr algn="l">
                        <a:defRPr/>
                      </a:pPr>
                      <a:r>
                        <a:rPr lang="en-US" sz="3499">
                          <a:solidFill>
                            <a:srgbClr val="000000"/>
                          </a:solidFill>
                          <a:latin typeface="Muli Black"/>
                        </a:rPr>
                        <a:t>Description</a:t>
                      </a:r>
                      <a:endParaRPr lang="en-US" sz="1100"/>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defRPr/>
                      </a:pPr>
                      <a:r>
                        <a:rPr lang="en-US" sz="3599">
                          <a:solidFill>
                            <a:srgbClr val="000000"/>
                          </a:solidFill>
                          <a:latin typeface="Muli Black"/>
                        </a:rPr>
                        <a:t>Budget </a:t>
                      </a:r>
                      <a:endParaRPr lang="en-US" sz="1100"/>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98617">
                <a:tc>
                  <a:txBody>
                    <a:bodyPr/>
                    <a:lstStyle/>
                    <a:p>
                      <a:pPr algn="l">
                        <a:defRPr/>
                      </a:pPr>
                      <a:r>
                        <a:rPr lang="en-US" sz="2999">
                          <a:solidFill>
                            <a:srgbClr val="000000"/>
                          </a:solidFill>
                          <a:latin typeface="Muli Regular"/>
                        </a:rPr>
                        <a:t>Faculty Non-Teaching Assignments</a:t>
                      </a:r>
                      <a:endParaRPr lang="en-US" sz="1100"/>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defRPr/>
                      </a:pPr>
                      <a:r>
                        <a:rPr lang="en-US" sz="2999">
                          <a:solidFill>
                            <a:srgbClr val="000000"/>
                          </a:solidFill>
                          <a:latin typeface="Muli Regular"/>
                        </a:rPr>
                        <a:t>$127,600.00</a:t>
                      </a:r>
                      <a:endParaRPr lang="en-US" sz="1100"/>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98617">
                <a:tc>
                  <a:txBody>
                    <a:bodyPr/>
                    <a:lstStyle/>
                    <a:p>
                      <a:pPr algn="l">
                        <a:defRPr/>
                      </a:pPr>
                      <a:r>
                        <a:rPr lang="en-US" sz="2999">
                          <a:solidFill>
                            <a:srgbClr val="000000"/>
                          </a:solidFill>
                          <a:latin typeface="Muli Regular"/>
                        </a:rPr>
                        <a:t>Conferences &amp; Meetings</a:t>
                      </a:r>
                      <a:endParaRPr lang="en-US" sz="1100"/>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defRPr/>
                      </a:pPr>
                      <a:r>
                        <a:rPr lang="en-US" sz="2999">
                          <a:solidFill>
                            <a:srgbClr val="000000"/>
                          </a:solidFill>
                          <a:latin typeface="Muli Regular"/>
                        </a:rPr>
                        <a:t>$6500.00</a:t>
                      </a:r>
                      <a:endParaRPr lang="en-US" sz="1100"/>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98617">
                <a:tc>
                  <a:txBody>
                    <a:bodyPr/>
                    <a:lstStyle/>
                    <a:p>
                      <a:pPr algn="l">
                        <a:defRPr/>
                      </a:pPr>
                      <a:r>
                        <a:rPr lang="en-US" sz="2999">
                          <a:solidFill>
                            <a:srgbClr val="000000"/>
                          </a:solidFill>
                          <a:latin typeface="Muli Regular"/>
                        </a:rPr>
                        <a:t>Dues &amp; Memberships</a:t>
                      </a:r>
                      <a:endParaRPr lang="en-US" sz="1100"/>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defRPr/>
                      </a:pPr>
                      <a:r>
                        <a:rPr lang="en-US" sz="2999">
                          <a:solidFill>
                            <a:srgbClr val="000000"/>
                          </a:solidFill>
                          <a:latin typeface="Muli Regular"/>
                        </a:rPr>
                        <a:t>$6900.00</a:t>
                      </a:r>
                      <a:endParaRPr lang="en-US" sz="1100"/>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098617">
                <a:tc>
                  <a:txBody>
                    <a:bodyPr/>
                    <a:lstStyle/>
                    <a:p>
                      <a:pPr algn="l">
                        <a:defRPr/>
                      </a:pPr>
                      <a:r>
                        <a:rPr lang="en-US" sz="2999">
                          <a:solidFill>
                            <a:srgbClr val="000000"/>
                          </a:solidFill>
                          <a:latin typeface="Muli Regular"/>
                        </a:rPr>
                        <a:t>Other Contractual Services</a:t>
                      </a:r>
                      <a:endParaRPr lang="en-US" sz="1100"/>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defRPr/>
                      </a:pPr>
                      <a:r>
                        <a:rPr lang="en-US" sz="2999">
                          <a:solidFill>
                            <a:srgbClr val="000000"/>
                          </a:solidFill>
                          <a:latin typeface="Muli Regular"/>
                        </a:rPr>
                        <a:t>$9000.00</a:t>
                      </a:r>
                      <a:endParaRPr lang="en-US" sz="1100"/>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098617">
                <a:tc>
                  <a:txBody>
                    <a:bodyPr/>
                    <a:lstStyle/>
                    <a:p>
                      <a:pPr algn="l">
                        <a:defRPr/>
                      </a:pPr>
                      <a:r>
                        <a:rPr lang="en-US" sz="2999">
                          <a:solidFill>
                            <a:srgbClr val="000000"/>
                          </a:solidFill>
                          <a:latin typeface="Muli Black"/>
                        </a:rPr>
                        <a:t>Total</a:t>
                      </a:r>
                      <a:endParaRPr lang="en-US" sz="1100"/>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defRPr/>
                      </a:pPr>
                      <a:r>
                        <a:rPr lang="en-US" sz="2999">
                          <a:solidFill>
                            <a:srgbClr val="000000"/>
                          </a:solidFill>
                          <a:latin typeface="Muli Black"/>
                        </a:rPr>
                        <a:t>$150,0000</a:t>
                      </a:r>
                      <a:endParaRPr lang="en-US" sz="1100"/>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 name="TextBox 3"/>
          <p:cNvSpPr txBox="1"/>
          <p:nvPr/>
        </p:nvSpPr>
        <p:spPr>
          <a:xfrm>
            <a:off x="4884938" y="525461"/>
            <a:ext cx="8013650" cy="1757681"/>
          </a:xfrm>
          <a:prstGeom prst="rect">
            <a:avLst/>
          </a:prstGeom>
        </p:spPr>
        <p:txBody>
          <a:bodyPr lIns="0" tIns="0" rIns="0" bIns="0" rtlCol="0" anchor="t">
            <a:spAutoFit/>
          </a:bodyPr>
          <a:lstStyle/>
          <a:p>
            <a:pPr algn="ctr">
              <a:lnSpc>
                <a:spcPts val="7069"/>
              </a:lnSpc>
            </a:pPr>
            <a:r>
              <a:rPr lang="en-US" sz="5049">
                <a:solidFill>
                  <a:srgbClr val="000000"/>
                </a:solidFill>
                <a:latin typeface="Muli Black"/>
              </a:rPr>
              <a:t>OER Steering Committee </a:t>
            </a:r>
          </a:p>
          <a:p>
            <a:pPr algn="ctr">
              <a:lnSpc>
                <a:spcPts val="7069"/>
              </a:lnSpc>
            </a:pPr>
            <a:r>
              <a:rPr lang="en-US" sz="5049">
                <a:solidFill>
                  <a:srgbClr val="000000"/>
                </a:solidFill>
                <a:latin typeface="Muli Black"/>
              </a:rPr>
              <a:t>2019-2022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028700" y="457143"/>
            <a:ext cx="2995561" cy="2991817"/>
          </a:xfrm>
          <a:prstGeom prst="rect">
            <a:avLst/>
          </a:prstGeom>
        </p:spPr>
      </p:pic>
      <p:pic>
        <p:nvPicPr>
          <p:cNvPr id="3" name="Picture 3"/>
          <p:cNvPicPr>
            <a:picLocks noChangeAspect="1"/>
          </p:cNvPicPr>
          <p:nvPr/>
        </p:nvPicPr>
        <p:blipFill>
          <a:blip r:embed="rId4"/>
          <a:srcRect/>
          <a:stretch>
            <a:fillRect/>
          </a:stretch>
        </p:blipFill>
        <p:spPr>
          <a:xfrm>
            <a:off x="2112368" y="4437411"/>
            <a:ext cx="14922524" cy="3476270"/>
          </a:xfrm>
          <a:prstGeom prst="rect">
            <a:avLst/>
          </a:prstGeom>
        </p:spPr>
      </p:pic>
      <p:sp>
        <p:nvSpPr>
          <p:cNvPr id="4" name="TextBox 4"/>
          <p:cNvSpPr txBox="1"/>
          <p:nvPr/>
        </p:nvSpPr>
        <p:spPr>
          <a:xfrm>
            <a:off x="4616343" y="942975"/>
            <a:ext cx="12418549" cy="1482726"/>
          </a:xfrm>
          <a:prstGeom prst="rect">
            <a:avLst/>
          </a:prstGeom>
        </p:spPr>
        <p:txBody>
          <a:bodyPr lIns="0" tIns="0" rIns="0" bIns="0" rtlCol="0" anchor="t">
            <a:spAutoFit/>
          </a:bodyPr>
          <a:lstStyle/>
          <a:p>
            <a:pPr algn="ctr">
              <a:lnSpc>
                <a:spcPts val="5949"/>
              </a:lnSpc>
            </a:pPr>
            <a:r>
              <a:rPr lang="en-US" sz="4249">
                <a:solidFill>
                  <a:srgbClr val="000000"/>
                </a:solidFill>
                <a:latin typeface="Muli Black"/>
              </a:rPr>
              <a:t>Student Savings &amp; Students Effected </a:t>
            </a:r>
          </a:p>
          <a:p>
            <a:pPr algn="ctr">
              <a:lnSpc>
                <a:spcPts val="5949"/>
              </a:lnSpc>
            </a:pPr>
            <a:r>
              <a:rPr lang="en-US" sz="4249">
                <a:solidFill>
                  <a:srgbClr val="000000"/>
                </a:solidFill>
                <a:latin typeface="Muli Black"/>
              </a:rPr>
              <a:t>2019-2022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678463" y="452650"/>
            <a:ext cx="3129384" cy="3133301"/>
          </a:xfrm>
          <a:prstGeom prst="rect">
            <a:avLst/>
          </a:prstGeom>
        </p:spPr>
      </p:pic>
      <p:sp>
        <p:nvSpPr>
          <p:cNvPr id="3" name="TextBox 3"/>
          <p:cNvSpPr txBox="1"/>
          <p:nvPr/>
        </p:nvSpPr>
        <p:spPr>
          <a:xfrm>
            <a:off x="4785345" y="904875"/>
            <a:ext cx="8717310" cy="2105025"/>
          </a:xfrm>
          <a:prstGeom prst="rect">
            <a:avLst/>
          </a:prstGeom>
        </p:spPr>
        <p:txBody>
          <a:bodyPr lIns="0" tIns="0" rIns="0" bIns="0" rtlCol="0" anchor="t">
            <a:spAutoFit/>
          </a:bodyPr>
          <a:lstStyle/>
          <a:p>
            <a:pPr algn="ctr">
              <a:lnSpc>
                <a:spcPts val="8400"/>
              </a:lnSpc>
            </a:pPr>
            <a:r>
              <a:rPr lang="en-US" sz="6000">
                <a:solidFill>
                  <a:srgbClr val="000000"/>
                </a:solidFill>
                <a:latin typeface="Muli Black"/>
              </a:rPr>
              <a:t>Grant Project Types</a:t>
            </a:r>
          </a:p>
          <a:p>
            <a:pPr algn="ctr">
              <a:lnSpc>
                <a:spcPts val="8400"/>
              </a:lnSpc>
            </a:pPr>
            <a:r>
              <a:rPr lang="en-US" sz="6000">
                <a:solidFill>
                  <a:srgbClr val="000000"/>
                </a:solidFill>
                <a:latin typeface="Muli Black"/>
              </a:rPr>
              <a:t>Reassigned or Stipend </a:t>
            </a:r>
          </a:p>
        </p:txBody>
      </p:sp>
      <p:sp>
        <p:nvSpPr>
          <p:cNvPr id="4" name="TextBox 4"/>
          <p:cNvSpPr txBox="1"/>
          <p:nvPr/>
        </p:nvSpPr>
        <p:spPr>
          <a:xfrm>
            <a:off x="2503236" y="3562918"/>
            <a:ext cx="13689517" cy="5348708"/>
          </a:xfrm>
          <a:prstGeom prst="rect">
            <a:avLst/>
          </a:prstGeom>
        </p:spPr>
        <p:txBody>
          <a:bodyPr lIns="0" tIns="0" rIns="0" bIns="0" rtlCol="0" anchor="t">
            <a:spAutoFit/>
          </a:bodyPr>
          <a:lstStyle/>
          <a:p>
            <a:pPr marL="1089423" lvl="1" indent="-544712">
              <a:lnSpc>
                <a:spcPts val="7064"/>
              </a:lnSpc>
              <a:buFont typeface="Arial"/>
              <a:buChar char="•"/>
            </a:pPr>
            <a:r>
              <a:rPr lang="en-US" sz="5045">
                <a:solidFill>
                  <a:srgbClr val="000000"/>
                </a:solidFill>
                <a:latin typeface="Open Sans"/>
              </a:rPr>
              <a:t>Original Writing </a:t>
            </a:r>
          </a:p>
          <a:p>
            <a:pPr marL="1089423" lvl="1" indent="-544712">
              <a:lnSpc>
                <a:spcPts val="7064"/>
              </a:lnSpc>
              <a:buFont typeface="Arial"/>
              <a:buChar char="•"/>
            </a:pPr>
            <a:r>
              <a:rPr lang="en-US" sz="5045">
                <a:solidFill>
                  <a:srgbClr val="000000"/>
                </a:solidFill>
                <a:latin typeface="Open Sans"/>
              </a:rPr>
              <a:t>Remix/Reuse</a:t>
            </a:r>
          </a:p>
          <a:p>
            <a:pPr marL="1089423" lvl="1" indent="-544712">
              <a:lnSpc>
                <a:spcPts val="7064"/>
              </a:lnSpc>
              <a:buFont typeface="Arial"/>
              <a:buChar char="•"/>
            </a:pPr>
            <a:r>
              <a:rPr lang="en-US" sz="5045">
                <a:solidFill>
                  <a:srgbClr val="000000"/>
                </a:solidFill>
                <a:latin typeface="Open Sans"/>
              </a:rPr>
              <a:t>As-is Adoption of OER </a:t>
            </a:r>
          </a:p>
          <a:p>
            <a:pPr marL="1089423" lvl="1" indent="-544712">
              <a:lnSpc>
                <a:spcPts val="7064"/>
              </a:lnSpc>
              <a:buFont typeface="Arial"/>
              <a:buChar char="•"/>
            </a:pPr>
            <a:r>
              <a:rPr lang="en-US" sz="5045">
                <a:solidFill>
                  <a:srgbClr val="000000"/>
                </a:solidFill>
                <a:latin typeface="Open Sans"/>
              </a:rPr>
              <a:t>Resource List (Open Collection)</a:t>
            </a:r>
          </a:p>
          <a:p>
            <a:pPr marL="1089423" lvl="1" indent="-544712">
              <a:lnSpc>
                <a:spcPts val="7064"/>
              </a:lnSpc>
              <a:buFont typeface="Arial"/>
              <a:buChar char="•"/>
            </a:pPr>
            <a:r>
              <a:rPr lang="en-US" sz="5045">
                <a:solidFill>
                  <a:srgbClr val="000000"/>
                </a:solidFill>
                <a:latin typeface="Open Sans"/>
              </a:rPr>
              <a:t>Library-materials </a:t>
            </a:r>
          </a:p>
          <a:p>
            <a:pPr marL="1089423" lvl="1" indent="-544712">
              <a:lnSpc>
                <a:spcPts val="7064"/>
              </a:lnSpc>
              <a:spcBef>
                <a:spcPct val="0"/>
              </a:spcBef>
              <a:buFont typeface="Arial"/>
              <a:buChar char="•"/>
            </a:pPr>
            <a:r>
              <a:rPr lang="en-US" sz="5045">
                <a:solidFill>
                  <a:srgbClr val="000000"/>
                </a:solidFill>
                <a:latin typeface="Open Sans"/>
              </a:rPr>
              <a:t>Textbook Ancillaries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1028700" y="3321726"/>
          <a:ext cx="16230600" cy="5936574"/>
        </p:xfrm>
        <a:graphic>
          <a:graphicData uri="http://schemas.openxmlformats.org/drawingml/2006/table">
            <a:tbl>
              <a:tblPr/>
              <a:tblGrid>
                <a:gridCol w="5692058">
                  <a:extLst>
                    <a:ext uri="{9D8B030D-6E8A-4147-A177-3AD203B41FA5}">
                      <a16:colId xmlns:a16="http://schemas.microsoft.com/office/drawing/2014/main" val="20000"/>
                    </a:ext>
                  </a:extLst>
                </a:gridCol>
                <a:gridCol w="4204228">
                  <a:extLst>
                    <a:ext uri="{9D8B030D-6E8A-4147-A177-3AD203B41FA5}">
                      <a16:colId xmlns:a16="http://schemas.microsoft.com/office/drawing/2014/main" val="20001"/>
                    </a:ext>
                  </a:extLst>
                </a:gridCol>
                <a:gridCol w="6334314">
                  <a:extLst>
                    <a:ext uri="{9D8B030D-6E8A-4147-A177-3AD203B41FA5}">
                      <a16:colId xmlns:a16="http://schemas.microsoft.com/office/drawing/2014/main" val="20002"/>
                    </a:ext>
                  </a:extLst>
                </a:gridCol>
              </a:tblGrid>
              <a:tr h="1528710">
                <a:tc>
                  <a:txBody>
                    <a:bodyPr/>
                    <a:lstStyle/>
                    <a:p>
                      <a:pPr algn="l">
                        <a:defRPr/>
                      </a:pPr>
                      <a:r>
                        <a:rPr lang="en-US" sz="2899">
                          <a:solidFill>
                            <a:srgbClr val="000000"/>
                          </a:solidFill>
                          <a:latin typeface="Muli Black"/>
                        </a:rPr>
                        <a:t>Academic Year (FA, SP, SU)</a:t>
                      </a:r>
                      <a:endParaRPr lang="en-US" sz="1100"/>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defRPr/>
                      </a:pPr>
                      <a:r>
                        <a:rPr lang="en-US" sz="2899">
                          <a:solidFill>
                            <a:srgbClr val="000000"/>
                          </a:solidFill>
                          <a:latin typeface="Muli Black"/>
                        </a:rPr>
                        <a:t>Number of New Projects</a:t>
                      </a:r>
                      <a:endParaRPr lang="en-US" sz="1100"/>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defRPr/>
                      </a:pPr>
                      <a:r>
                        <a:rPr lang="en-US" sz="2899">
                          <a:solidFill>
                            <a:srgbClr val="000000"/>
                          </a:solidFill>
                          <a:latin typeface="Muli Black"/>
                        </a:rPr>
                        <a:t>Est. Student Savings per AY</a:t>
                      </a:r>
                      <a:endParaRPr lang="en-US" sz="1100"/>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469288">
                <a:tc>
                  <a:txBody>
                    <a:bodyPr/>
                    <a:lstStyle/>
                    <a:p>
                      <a:pPr algn="l">
                        <a:defRPr/>
                      </a:pPr>
                      <a:r>
                        <a:rPr lang="en-US" sz="3000">
                          <a:solidFill>
                            <a:srgbClr val="000000"/>
                          </a:solidFill>
                          <a:latin typeface="Muli Regular"/>
                        </a:rPr>
                        <a:t>2019-2020</a:t>
                      </a:r>
                      <a:endParaRPr lang="en-US" sz="1100"/>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defRPr/>
                      </a:pPr>
                      <a:r>
                        <a:rPr lang="en-US" sz="3000">
                          <a:solidFill>
                            <a:srgbClr val="000000"/>
                          </a:solidFill>
                          <a:latin typeface="Muli Regular"/>
                        </a:rPr>
                        <a:t>19</a:t>
                      </a:r>
                      <a:endParaRPr lang="en-US" sz="1100"/>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defRPr/>
                      </a:pPr>
                      <a:r>
                        <a:rPr lang="en-US" sz="3000">
                          <a:solidFill>
                            <a:srgbClr val="000000"/>
                          </a:solidFill>
                          <a:latin typeface="Muli Regular"/>
                        </a:rPr>
                        <a:t>$981,000</a:t>
                      </a:r>
                      <a:endParaRPr lang="en-US" sz="1100"/>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469288">
                <a:tc>
                  <a:txBody>
                    <a:bodyPr/>
                    <a:lstStyle/>
                    <a:p>
                      <a:pPr algn="l">
                        <a:defRPr/>
                      </a:pPr>
                      <a:r>
                        <a:rPr lang="en-US" sz="3000">
                          <a:solidFill>
                            <a:srgbClr val="000000"/>
                          </a:solidFill>
                          <a:latin typeface="Muli Regular"/>
                        </a:rPr>
                        <a:t>2020-2021</a:t>
                      </a:r>
                      <a:endParaRPr lang="en-US" sz="1100"/>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defRPr/>
                      </a:pPr>
                      <a:r>
                        <a:rPr lang="en-US" sz="3000">
                          <a:solidFill>
                            <a:srgbClr val="000000"/>
                          </a:solidFill>
                          <a:latin typeface="Muli Regular"/>
                        </a:rPr>
                        <a:t>17</a:t>
                      </a:r>
                      <a:endParaRPr lang="en-US" sz="1100"/>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defRPr/>
                      </a:pPr>
                      <a:r>
                        <a:rPr lang="en-US" sz="3000">
                          <a:solidFill>
                            <a:srgbClr val="000000"/>
                          </a:solidFill>
                          <a:latin typeface="Muli Regular"/>
                        </a:rPr>
                        <a:t>$320,000</a:t>
                      </a:r>
                      <a:endParaRPr lang="en-US" sz="1100"/>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469288">
                <a:tc>
                  <a:txBody>
                    <a:bodyPr/>
                    <a:lstStyle/>
                    <a:p>
                      <a:pPr algn="l">
                        <a:defRPr/>
                      </a:pPr>
                      <a:r>
                        <a:rPr lang="en-US" sz="3000">
                          <a:solidFill>
                            <a:srgbClr val="000000"/>
                          </a:solidFill>
                          <a:latin typeface="Muli Regular"/>
                        </a:rPr>
                        <a:t>2021-2022</a:t>
                      </a:r>
                      <a:endParaRPr lang="en-US" sz="1100"/>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defRPr/>
                      </a:pPr>
                      <a:r>
                        <a:rPr lang="en-US" sz="3000">
                          <a:solidFill>
                            <a:srgbClr val="000000"/>
                          </a:solidFill>
                          <a:latin typeface="Muli Regular"/>
                        </a:rPr>
                        <a:t>17</a:t>
                      </a:r>
                      <a:endParaRPr lang="en-US" sz="1100"/>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defRPr/>
                      </a:pPr>
                      <a:r>
                        <a:rPr lang="en-US" sz="3000">
                          <a:solidFill>
                            <a:srgbClr val="000000"/>
                          </a:solidFill>
                          <a:latin typeface="Muli Regular"/>
                        </a:rPr>
                        <a:t>$580,174</a:t>
                      </a:r>
                      <a:endParaRPr lang="en-US" sz="1100"/>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 name="TextBox 3"/>
          <p:cNvSpPr txBox="1"/>
          <p:nvPr/>
        </p:nvSpPr>
        <p:spPr>
          <a:xfrm>
            <a:off x="678995" y="678180"/>
            <a:ext cx="16230600" cy="2042162"/>
          </a:xfrm>
          <a:prstGeom prst="rect">
            <a:avLst/>
          </a:prstGeom>
        </p:spPr>
        <p:txBody>
          <a:bodyPr lIns="0" tIns="0" rIns="0" bIns="0" rtlCol="0" anchor="t">
            <a:spAutoFit/>
          </a:bodyPr>
          <a:lstStyle/>
          <a:p>
            <a:pPr algn="ctr">
              <a:lnSpc>
                <a:spcPts val="8189"/>
              </a:lnSpc>
            </a:pPr>
            <a:r>
              <a:rPr lang="en-US" sz="5849">
                <a:solidFill>
                  <a:srgbClr val="000000"/>
                </a:solidFill>
                <a:latin typeface="Muli Black"/>
              </a:rPr>
              <a:t>Faculty Grant Projects  </a:t>
            </a:r>
          </a:p>
          <a:p>
            <a:pPr algn="ctr">
              <a:lnSpc>
                <a:spcPts val="8189"/>
              </a:lnSpc>
            </a:pPr>
            <a:r>
              <a:rPr lang="en-US" sz="5849">
                <a:solidFill>
                  <a:srgbClr val="000000"/>
                </a:solidFill>
                <a:latin typeface="Muli Black"/>
              </a:rPr>
              <a:t>(118 participants)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459</Words>
  <Application>Microsoft Office PowerPoint</Application>
  <PresentationFormat>Custom</PresentationFormat>
  <Paragraphs>118</Paragraphs>
  <Slides>19</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Muli Regular Bold</vt:lpstr>
      <vt:lpstr>Open Sans Extra Bold</vt:lpstr>
      <vt:lpstr>Muli Black</vt:lpstr>
      <vt:lpstr>Muli Regular</vt:lpstr>
      <vt:lpstr>Calibri</vt:lpstr>
      <vt:lpstr>Arial</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CCM July 2022</dc:title>
  <dc:creator>Shana Rogers</dc:creator>
  <cp:lastModifiedBy>Brown, Shonda</cp:lastModifiedBy>
  <cp:revision>2</cp:revision>
  <dcterms:created xsi:type="dcterms:W3CDTF">2006-08-16T00:00:00Z</dcterms:created>
  <dcterms:modified xsi:type="dcterms:W3CDTF">2022-08-26T16:10:18Z</dcterms:modified>
  <dc:identifier>DAFGse1DIXQ</dc:identifier>
</cp:coreProperties>
</file>