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86" r:id="rId2"/>
    <p:sldId id="721" r:id="rId3"/>
    <p:sldId id="752" r:id="rId4"/>
    <p:sldId id="754" r:id="rId5"/>
    <p:sldId id="730" r:id="rId6"/>
    <p:sldId id="748" r:id="rId7"/>
    <p:sldId id="749" r:id="rId8"/>
    <p:sldId id="750" r:id="rId9"/>
    <p:sldId id="751" r:id="rId10"/>
    <p:sldId id="755" r:id="rId11"/>
    <p:sldId id="75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e Baker" initials="LB" lastIdx="22" clrIdx="0"/>
  <p:cmAuthor id="1" name="Lynne Baker" initials="LM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6DE"/>
    <a:srgbClr val="C84D40"/>
    <a:srgbClr val="F09456"/>
    <a:srgbClr val="0058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75709" autoAdjust="0"/>
  </p:normalViewPr>
  <p:slideViewPr>
    <p:cSldViewPr snapToGrid="0" snapToObjects="1">
      <p:cViewPr varScale="1">
        <p:scale>
          <a:sx n="68" d="100"/>
          <a:sy n="68" d="100"/>
        </p:scale>
        <p:origin x="20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CD26F-7DD6-7D40-B4B8-A416CF85632D}" type="datetimeFigureOut">
              <a:rPr lang="en-US" smtClean="0"/>
              <a:t>8/26/2022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C7FD1-F213-CC43-A397-A37D90ADD60C}" type="slidenum">
              <a:rPr lang="en-US" smtClean="0"/>
              <a:t>‹#›</a:t>
            </a:fld>
            <a:endParaRPr lang="en-US" dirty="0"/>
          </a:p>
        </p:txBody>
      </p:sp>
    </p:spTree>
    <p:extLst>
      <p:ext uri="{BB962C8B-B14F-4D97-AF65-F5344CB8AC3E}">
        <p14:creationId xmlns:p14="http://schemas.microsoft.com/office/powerpoint/2010/main" val="98952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8C7FD1-F213-CC43-A397-A37D90ADD60C}" type="slidenum">
              <a:rPr lang="en-US" smtClean="0"/>
              <a:t>1</a:t>
            </a:fld>
            <a:endParaRPr lang="en-US" dirty="0"/>
          </a:p>
        </p:txBody>
      </p:sp>
      <p:sp>
        <p:nvSpPr>
          <p:cNvPr id="3" name="Notes Placeholder 2">
            <a:extLst>
              <a:ext uri="{FF2B5EF4-FFF2-40B4-BE49-F238E27FC236}">
                <a16:creationId xmlns:a16="http://schemas.microsoft.com/office/drawing/2014/main" id="{DE96FBDC-D308-4661-BF9A-A6CFC98D96C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196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10</a:t>
            </a:fld>
            <a:endParaRPr lang="en-US" dirty="0"/>
          </a:p>
        </p:txBody>
      </p:sp>
    </p:spTree>
    <p:extLst>
      <p:ext uri="{BB962C8B-B14F-4D97-AF65-F5344CB8AC3E}">
        <p14:creationId xmlns:p14="http://schemas.microsoft.com/office/powerpoint/2010/main" val="420641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11</a:t>
            </a:fld>
            <a:endParaRPr lang="en-US" dirty="0"/>
          </a:p>
        </p:txBody>
      </p:sp>
    </p:spTree>
    <p:extLst>
      <p:ext uri="{BB962C8B-B14F-4D97-AF65-F5344CB8AC3E}">
        <p14:creationId xmlns:p14="http://schemas.microsoft.com/office/powerpoint/2010/main" val="3129397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2</a:t>
            </a:fld>
            <a:endParaRPr lang="en-US" dirty="0"/>
          </a:p>
        </p:txBody>
      </p:sp>
    </p:spTree>
    <p:extLst>
      <p:ext uri="{BB962C8B-B14F-4D97-AF65-F5344CB8AC3E}">
        <p14:creationId xmlns:p14="http://schemas.microsoft.com/office/powerpoint/2010/main" val="185013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1" dirty="0"/>
          </a:p>
        </p:txBody>
      </p:sp>
      <p:sp>
        <p:nvSpPr>
          <p:cNvPr id="4" name="Slide Number Placeholder 3"/>
          <p:cNvSpPr>
            <a:spLocks noGrp="1"/>
          </p:cNvSpPr>
          <p:nvPr>
            <p:ph type="sldNum" sz="quarter" idx="10"/>
          </p:nvPr>
        </p:nvSpPr>
        <p:spPr/>
        <p:txBody>
          <a:bodyPr/>
          <a:lstStyle/>
          <a:p>
            <a:fld id="{608C7FD1-F213-CC43-A397-A37D90ADD60C}" type="slidenum">
              <a:rPr lang="en-US" smtClean="0"/>
              <a:t>3</a:t>
            </a:fld>
            <a:endParaRPr lang="en-US" dirty="0"/>
          </a:p>
        </p:txBody>
      </p:sp>
    </p:spTree>
    <p:extLst>
      <p:ext uri="{BB962C8B-B14F-4D97-AF65-F5344CB8AC3E}">
        <p14:creationId xmlns:p14="http://schemas.microsoft.com/office/powerpoint/2010/main" val="379865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1" dirty="0"/>
          </a:p>
        </p:txBody>
      </p:sp>
      <p:sp>
        <p:nvSpPr>
          <p:cNvPr id="4" name="Slide Number Placeholder 3"/>
          <p:cNvSpPr>
            <a:spLocks noGrp="1"/>
          </p:cNvSpPr>
          <p:nvPr>
            <p:ph type="sldNum" sz="quarter" idx="10"/>
          </p:nvPr>
        </p:nvSpPr>
        <p:spPr/>
        <p:txBody>
          <a:bodyPr/>
          <a:lstStyle/>
          <a:p>
            <a:fld id="{608C7FD1-F213-CC43-A397-A37D90ADD60C}" type="slidenum">
              <a:rPr lang="en-US" smtClean="0"/>
              <a:t>4</a:t>
            </a:fld>
            <a:endParaRPr lang="en-US" dirty="0"/>
          </a:p>
        </p:txBody>
      </p:sp>
    </p:spTree>
    <p:extLst>
      <p:ext uri="{BB962C8B-B14F-4D97-AF65-F5344CB8AC3E}">
        <p14:creationId xmlns:p14="http://schemas.microsoft.com/office/powerpoint/2010/main" val="2482031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1" dirty="0"/>
          </a:p>
        </p:txBody>
      </p:sp>
      <p:sp>
        <p:nvSpPr>
          <p:cNvPr id="4" name="Slide Number Placeholder 3"/>
          <p:cNvSpPr>
            <a:spLocks noGrp="1"/>
          </p:cNvSpPr>
          <p:nvPr>
            <p:ph type="sldNum" sz="quarter" idx="10"/>
          </p:nvPr>
        </p:nvSpPr>
        <p:spPr/>
        <p:txBody>
          <a:bodyPr/>
          <a:lstStyle/>
          <a:p>
            <a:fld id="{608C7FD1-F213-CC43-A397-A37D90ADD60C}" type="slidenum">
              <a:rPr lang="en-US" smtClean="0"/>
              <a:t>5</a:t>
            </a:fld>
            <a:endParaRPr lang="en-US" dirty="0"/>
          </a:p>
        </p:txBody>
      </p:sp>
    </p:spTree>
    <p:extLst>
      <p:ext uri="{BB962C8B-B14F-4D97-AF65-F5344CB8AC3E}">
        <p14:creationId xmlns:p14="http://schemas.microsoft.com/office/powerpoint/2010/main" val="360702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6</a:t>
            </a:fld>
            <a:endParaRPr lang="en-US" dirty="0"/>
          </a:p>
        </p:txBody>
      </p:sp>
    </p:spTree>
    <p:extLst>
      <p:ext uri="{BB962C8B-B14F-4D97-AF65-F5344CB8AC3E}">
        <p14:creationId xmlns:p14="http://schemas.microsoft.com/office/powerpoint/2010/main" val="380212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7</a:t>
            </a:fld>
            <a:endParaRPr lang="en-US" dirty="0"/>
          </a:p>
        </p:txBody>
      </p:sp>
    </p:spTree>
    <p:extLst>
      <p:ext uri="{BB962C8B-B14F-4D97-AF65-F5344CB8AC3E}">
        <p14:creationId xmlns:p14="http://schemas.microsoft.com/office/powerpoint/2010/main" val="544654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8</a:t>
            </a:fld>
            <a:endParaRPr lang="en-US" dirty="0"/>
          </a:p>
        </p:txBody>
      </p:sp>
    </p:spTree>
    <p:extLst>
      <p:ext uri="{BB962C8B-B14F-4D97-AF65-F5344CB8AC3E}">
        <p14:creationId xmlns:p14="http://schemas.microsoft.com/office/powerpoint/2010/main" val="3946440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fld id="{608C7FD1-F213-CC43-A397-A37D90ADD60C}" type="slidenum">
              <a:rPr lang="en-US" smtClean="0"/>
              <a:t>9</a:t>
            </a:fld>
            <a:endParaRPr lang="en-US" dirty="0"/>
          </a:p>
        </p:txBody>
      </p:sp>
    </p:spTree>
    <p:extLst>
      <p:ext uri="{BB962C8B-B14F-4D97-AF65-F5344CB8AC3E}">
        <p14:creationId xmlns:p14="http://schemas.microsoft.com/office/powerpoint/2010/main" val="1393910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ctr">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821385" y="6388099"/>
            <a:ext cx="1010557" cy="253884"/>
          </a:xfrm>
          <a:prstGeom prst="rect">
            <a:avLst/>
          </a:prstGeom>
        </p:spPr>
      </p:pic>
      <p:sp>
        <p:nvSpPr>
          <p:cNvPr id="8" name="Slide Number Placeholder 5"/>
          <p:cNvSpPr>
            <a:spLocks noGrp="1"/>
          </p:cNvSpPr>
          <p:nvPr>
            <p:ph type="sldNum" sz="quarter" idx="4"/>
          </p:nvPr>
        </p:nvSpPr>
        <p:spPr>
          <a:xfrm>
            <a:off x="64008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36795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84017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84996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66950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ctr">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3149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637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normAutofit/>
          </a:bodyPr>
          <a:lstStyle>
            <a:lvl1pPr marL="0" indent="0">
              <a:buNone/>
              <a:defRPr lang="en-US" sz="2000" b="1" kern="1200" dirty="0" smtClean="0">
                <a:solidFill>
                  <a:schemeClr val="tx1"/>
                </a:solidFill>
                <a:latin typeface="Roboto" panose="02000000000000000000" pitchFamily="2" charset="0"/>
                <a:ea typeface="Roboto" panose="02000000000000000000" pitchFamily="2" charset="0"/>
                <a:cs typeface="Roboto" panose="020000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750"/>
              </a:spcBef>
              <a:buFont typeface="Arial"/>
              <a:buNone/>
            </a:pPr>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87878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0287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6671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847944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69493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008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6DD0FD-55B0-48C4-8AF2-8A69533EDFC3}" type="slidenum">
              <a:rPr lang="en-US" smtClean="0"/>
              <a:pPr/>
              <a:t>‹#›</a:t>
            </a:fld>
            <a:endParaRPr lang="en-US" dirty="0"/>
          </a:p>
        </p:txBody>
      </p:sp>
      <p:pic>
        <p:nvPicPr>
          <p:cNvPr id="8" name="Picture 7"/>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7821385" y="6388099"/>
            <a:ext cx="1010557" cy="253884"/>
          </a:xfrm>
          <a:prstGeom prst="rect">
            <a:avLst/>
          </a:prstGeom>
        </p:spPr>
      </p:pic>
    </p:spTree>
    <p:extLst>
      <p:ext uri="{BB962C8B-B14F-4D97-AF65-F5344CB8AC3E}">
        <p14:creationId xmlns:p14="http://schemas.microsoft.com/office/powerpoint/2010/main" val="193233552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685800" rtl="0" eaLnBrk="1" latinLnBrk="0" hangingPunct="1">
        <a:lnSpc>
          <a:spcPct val="90000"/>
        </a:lnSpc>
        <a:spcBef>
          <a:spcPct val="0"/>
        </a:spcBef>
        <a:buNone/>
        <a:defRPr sz="360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171450" indent="-171450" algn="l" defTabSz="685800" rtl="0" eaLnBrk="1" latinLnBrk="0" hangingPunct="1">
        <a:lnSpc>
          <a:spcPct val="90000"/>
        </a:lnSpc>
        <a:spcBef>
          <a:spcPts val="750"/>
        </a:spcBef>
        <a:buFont typeface="Arial"/>
        <a:buChar char="•"/>
        <a:defRPr sz="2000" kern="1200">
          <a:solidFill>
            <a:schemeClr val="tx1"/>
          </a:solidFill>
          <a:latin typeface="Roboto" panose="02000000000000000000" pitchFamily="2" charset="0"/>
          <a:ea typeface="Roboto" panose="02000000000000000000" pitchFamily="2" charset="0"/>
          <a:cs typeface="Roboto" panose="02000000000000000000" pitchFamily="2"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Roboto" panose="02000000000000000000" pitchFamily="2" charset="0"/>
          <a:ea typeface="Roboto" panose="02000000000000000000" pitchFamily="2" charset="0"/>
          <a:cs typeface="Roboto" panose="02000000000000000000" pitchFamily="2"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Roboto" panose="02000000000000000000" pitchFamily="2" charset="0"/>
          <a:ea typeface="Roboto" panose="02000000000000000000" pitchFamily="2" charset="0"/>
          <a:cs typeface="Roboto" panose="02000000000000000000" pitchFamily="2"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Roboto" panose="02000000000000000000" pitchFamily="2" charset="0"/>
          <a:ea typeface="Roboto" panose="02000000000000000000" pitchFamily="2" charset="0"/>
          <a:cs typeface="Roboto" panose="02000000000000000000" pitchFamily="2"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Roboto" panose="02000000000000000000" pitchFamily="2" charset="0"/>
          <a:ea typeface="Roboto" panose="02000000000000000000" pitchFamily="2" charset="0"/>
          <a:cs typeface="Roboto" panose="02000000000000000000" pitchFamily="2"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389086" y="4368800"/>
            <a:ext cx="237566" cy="369332"/>
          </a:xfrm>
          <a:prstGeom prst="rect">
            <a:avLst/>
          </a:prstGeom>
          <a:noFill/>
        </p:spPr>
        <p:txBody>
          <a:bodyPr wrap="none" rtlCol="0">
            <a:spAutoFit/>
          </a:bodyPr>
          <a:lstStyle/>
          <a:p>
            <a:r>
              <a:rPr lang="en-US" dirty="0"/>
              <a:t> </a:t>
            </a:r>
          </a:p>
        </p:txBody>
      </p:sp>
      <p:sp>
        <p:nvSpPr>
          <p:cNvPr id="9" name="TextBox 8"/>
          <p:cNvSpPr txBox="1"/>
          <p:nvPr/>
        </p:nvSpPr>
        <p:spPr>
          <a:xfrm>
            <a:off x="737718" y="2326335"/>
            <a:ext cx="5520447" cy="3847207"/>
          </a:xfrm>
          <a:prstGeom prst="rect">
            <a:avLst/>
          </a:prstGeom>
          <a:noFill/>
        </p:spPr>
        <p:txBody>
          <a:bodyPr wrap="square" rtlCol="0">
            <a:spAutoFit/>
          </a:bodyPr>
          <a:lstStyle/>
          <a:p>
            <a:r>
              <a:rPr lang="en-US" sz="3600" b="1" dirty="0"/>
              <a:t>College Course Materials Affordability and</a:t>
            </a:r>
          </a:p>
          <a:p>
            <a:r>
              <a:rPr lang="en-US" sz="3600" b="1" dirty="0"/>
              <a:t>Equitable Access Task Force</a:t>
            </a:r>
          </a:p>
          <a:p>
            <a:endParaRPr lang="en-US" sz="2000" dirty="0"/>
          </a:p>
          <a:p>
            <a:endParaRPr lang="en-US" sz="2000" dirty="0"/>
          </a:p>
          <a:p>
            <a:endParaRPr lang="en-US" sz="2000" dirty="0"/>
          </a:p>
          <a:p>
            <a:r>
              <a:rPr lang="en-US" sz="2800" b="1" dirty="0"/>
              <a:t>Meeting 4</a:t>
            </a:r>
          </a:p>
          <a:p>
            <a:r>
              <a:rPr lang="en-US" sz="2800" b="1" dirty="0"/>
              <a:t>August 25, 2022</a:t>
            </a:r>
          </a:p>
          <a:p>
            <a:endParaRPr lang="en-US" sz="2000" dirty="0">
              <a:latin typeface="Roboto" charset="0"/>
              <a:ea typeface="Roboto" charset="0"/>
              <a:cs typeface="Roboto" charset="0"/>
            </a:endParaRPr>
          </a:p>
        </p:txBody>
      </p:sp>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54529" y="1025074"/>
            <a:ext cx="2382157" cy="715821"/>
          </a:xfrm>
          <a:prstGeom prst="rect">
            <a:avLst/>
          </a:prstGeom>
        </p:spPr>
      </p:pic>
      <p:sp>
        <p:nvSpPr>
          <p:cNvPr id="7" name="TextBox 6"/>
          <p:cNvSpPr txBox="1"/>
          <p:nvPr/>
        </p:nvSpPr>
        <p:spPr>
          <a:xfrm>
            <a:off x="7762010" y="6338455"/>
            <a:ext cx="1070264" cy="369332"/>
          </a:xfrm>
          <a:prstGeom prst="rect">
            <a:avLst/>
          </a:prstGeom>
          <a:solidFill>
            <a:srgbClr val="F2FAFD"/>
          </a:solidFill>
        </p:spPr>
        <p:txBody>
          <a:bodyPr wrap="square" rtlCol="0">
            <a:spAutoFit/>
          </a:bodyPr>
          <a:lstStyle/>
          <a:p>
            <a:endParaRPr lang="en-US" dirty="0"/>
          </a:p>
        </p:txBody>
      </p:sp>
      <p:sp>
        <p:nvSpPr>
          <p:cNvPr id="2" name="Slide Number Placeholder 1"/>
          <p:cNvSpPr>
            <a:spLocks noGrp="1"/>
          </p:cNvSpPr>
          <p:nvPr>
            <p:ph type="sldNum" sz="quarter" idx="12"/>
          </p:nvPr>
        </p:nvSpPr>
        <p:spPr/>
        <p:txBody>
          <a:bodyPr/>
          <a:lstStyle/>
          <a:p>
            <a:fld id="{F36DD0FD-55B0-48C4-8AF2-8A69533EDFC3}" type="slidenum">
              <a:rPr lang="en-US" smtClean="0"/>
              <a:pPr/>
              <a:t>1</a:t>
            </a:fld>
            <a:endParaRPr lang="en-US" dirty="0"/>
          </a:p>
        </p:txBody>
      </p:sp>
    </p:spTree>
    <p:extLst>
      <p:ext uri="{BB962C8B-B14F-4D97-AF65-F5344CB8AC3E}">
        <p14:creationId xmlns:p14="http://schemas.microsoft.com/office/powerpoint/2010/main" val="340575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4104"/>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 Report</a:t>
            </a:r>
          </a:p>
        </p:txBody>
      </p:sp>
      <p:sp>
        <p:nvSpPr>
          <p:cNvPr id="4" name="Slide Number Placeholder 3"/>
          <p:cNvSpPr>
            <a:spLocks noGrp="1"/>
          </p:cNvSpPr>
          <p:nvPr>
            <p:ph type="sldNum" sz="quarter" idx="12"/>
          </p:nvPr>
        </p:nvSpPr>
        <p:spPr/>
        <p:txBody>
          <a:bodyPr/>
          <a:lstStyle/>
          <a:p>
            <a:fld id="{F36DD0FD-55B0-48C4-8AF2-8A69533EDFC3}" type="slidenum">
              <a:rPr lang="en-US" smtClean="0"/>
              <a:pPr/>
              <a:t>10</a:t>
            </a:fld>
            <a:endParaRPr lang="en-US" dirty="0"/>
          </a:p>
        </p:txBody>
      </p:sp>
      <p:sp>
        <p:nvSpPr>
          <p:cNvPr id="7" name="Content Placeholder 2">
            <a:extLst>
              <a:ext uri="{FF2B5EF4-FFF2-40B4-BE49-F238E27FC236}">
                <a16:creationId xmlns:a16="http://schemas.microsoft.com/office/drawing/2014/main" id="{9E3BE180-EE0F-4290-A64C-85C23DC88436}"/>
              </a:ext>
            </a:extLst>
          </p:cNvPr>
          <p:cNvSpPr>
            <a:spLocks noGrp="1"/>
          </p:cNvSpPr>
          <p:nvPr>
            <p:ph idx="1"/>
          </p:nvPr>
        </p:nvSpPr>
        <p:spPr>
          <a:xfrm>
            <a:off x="730250" y="1000116"/>
            <a:ext cx="7886700" cy="758986"/>
          </a:xfrm>
        </p:spPr>
        <p:txBody>
          <a:bodyPr>
            <a:noAutofit/>
          </a:bodyPr>
          <a:lstStyle/>
          <a:p>
            <a:pPr marL="342900" lvl="1" indent="0">
              <a:buNone/>
            </a:pPr>
            <a:endParaRPr lang="en-US" sz="1200" dirty="0"/>
          </a:p>
          <a:p>
            <a:pPr marL="0" indent="0">
              <a:buNone/>
            </a:pPr>
            <a:r>
              <a:rPr lang="en-US" sz="2200" b="1" dirty="0"/>
              <a:t>High-Level Discussion of Draft Report</a:t>
            </a:r>
          </a:p>
          <a:p>
            <a:pPr>
              <a:buFont typeface="Arial" panose="020B0604020202020204" pitchFamily="34" charset="0"/>
              <a:buChar char="•"/>
            </a:pPr>
            <a:r>
              <a:rPr lang="en-US" sz="2200" b="1" dirty="0"/>
              <a:t>Need assistance with </a:t>
            </a:r>
            <a:r>
              <a:rPr lang="en-US" sz="2200" b="1" dirty="0">
                <a:solidFill>
                  <a:schemeClr val="accent5"/>
                </a:solidFill>
              </a:rPr>
              <a:t>Study Question #5 </a:t>
            </a:r>
            <a:r>
              <a:rPr lang="en-US" sz="2200" b="1" dirty="0"/>
              <a:t>- </a:t>
            </a:r>
            <a:r>
              <a:rPr lang="en-US" sz="2200" b="1" dirty="0">
                <a:solidFill>
                  <a:schemeClr val="accent5"/>
                </a:solidFill>
              </a:rPr>
              <a:t>Describe the process required to implement each cost-saving method resulting from Question 1.</a:t>
            </a:r>
          </a:p>
          <a:p>
            <a:pPr>
              <a:buFont typeface="Arial" panose="020B0604020202020204" pitchFamily="34" charset="0"/>
              <a:buChar char="•"/>
            </a:pPr>
            <a:r>
              <a:rPr lang="en-US" sz="2200" b="1" dirty="0"/>
              <a:t>Question for group on format of inclusive/equitable access materials. Always digital? Moving toward all digital? Survey results indicate the format of materials is not all digital.</a:t>
            </a:r>
          </a:p>
          <a:p>
            <a:pPr>
              <a:buFont typeface="Arial" panose="020B0604020202020204" pitchFamily="34" charset="0"/>
              <a:buChar char="•"/>
            </a:pPr>
            <a:r>
              <a:rPr lang="en-US" sz="2200" b="1" dirty="0"/>
              <a:t>What stood out in the report?</a:t>
            </a:r>
          </a:p>
          <a:p>
            <a:pPr>
              <a:buFont typeface="Arial" panose="020B0604020202020204" pitchFamily="34" charset="0"/>
              <a:buChar char="•"/>
            </a:pPr>
            <a:r>
              <a:rPr lang="en-US" sz="2200" b="1" dirty="0"/>
              <a:t>Is anything big missing from the draft report? (Note, all survey questions are covered in the draft report.)</a:t>
            </a:r>
          </a:p>
          <a:p>
            <a:pPr>
              <a:buFont typeface="Arial" panose="020B0604020202020204" pitchFamily="34" charset="0"/>
              <a:buChar char="•"/>
            </a:pPr>
            <a:r>
              <a:rPr lang="en-US" sz="2200" b="1" dirty="0"/>
              <a:t>Executive Summary is underway; it will be sent to TF members to review as well, when we ask for feedback on the report.</a:t>
            </a:r>
          </a:p>
          <a:p>
            <a:pPr marL="0" indent="0">
              <a:buNone/>
            </a:pPr>
            <a:endParaRPr lang="en-US" sz="2200" b="1" dirty="0"/>
          </a:p>
          <a:p>
            <a:pPr marL="0" indent="0">
              <a:buNone/>
            </a:pPr>
            <a:endParaRPr lang="en-US" sz="1000" dirty="0">
              <a:solidFill>
                <a:srgbClr val="FF0000"/>
              </a:solidFill>
            </a:endParaRPr>
          </a:p>
          <a:p>
            <a:pPr marL="342900" lvl="1" indent="0">
              <a:buNone/>
            </a:pPr>
            <a:endParaRPr lang="sv-SE" sz="2000" dirty="0"/>
          </a:p>
          <a:p>
            <a:pPr marL="342900" lvl="1" indent="0">
              <a:buNone/>
            </a:pPr>
            <a:endParaRPr lang="sv-SE" sz="500" dirty="0"/>
          </a:p>
        </p:txBody>
      </p:sp>
    </p:spTree>
    <p:extLst>
      <p:ext uri="{BB962C8B-B14F-4D97-AF65-F5344CB8AC3E}">
        <p14:creationId xmlns:p14="http://schemas.microsoft.com/office/powerpoint/2010/main" val="266303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4104"/>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 Report</a:t>
            </a:r>
          </a:p>
        </p:txBody>
      </p:sp>
      <p:sp>
        <p:nvSpPr>
          <p:cNvPr id="4" name="Slide Number Placeholder 3"/>
          <p:cNvSpPr>
            <a:spLocks noGrp="1"/>
          </p:cNvSpPr>
          <p:nvPr>
            <p:ph type="sldNum" sz="quarter" idx="12"/>
          </p:nvPr>
        </p:nvSpPr>
        <p:spPr/>
        <p:txBody>
          <a:bodyPr/>
          <a:lstStyle/>
          <a:p>
            <a:fld id="{F36DD0FD-55B0-48C4-8AF2-8A69533EDFC3}" type="slidenum">
              <a:rPr lang="en-US" smtClean="0"/>
              <a:pPr/>
              <a:t>11</a:t>
            </a:fld>
            <a:endParaRPr lang="en-US" dirty="0"/>
          </a:p>
        </p:txBody>
      </p:sp>
      <p:sp>
        <p:nvSpPr>
          <p:cNvPr id="7" name="Content Placeholder 2">
            <a:extLst>
              <a:ext uri="{FF2B5EF4-FFF2-40B4-BE49-F238E27FC236}">
                <a16:creationId xmlns:a16="http://schemas.microsoft.com/office/drawing/2014/main" id="{9E3BE180-EE0F-4290-A64C-85C23DC88436}"/>
              </a:ext>
            </a:extLst>
          </p:cNvPr>
          <p:cNvSpPr>
            <a:spLocks noGrp="1"/>
          </p:cNvSpPr>
          <p:nvPr>
            <p:ph idx="1"/>
          </p:nvPr>
        </p:nvSpPr>
        <p:spPr>
          <a:xfrm>
            <a:off x="730250" y="1000116"/>
            <a:ext cx="7886700" cy="758986"/>
          </a:xfrm>
        </p:spPr>
        <p:txBody>
          <a:bodyPr>
            <a:noAutofit/>
          </a:bodyPr>
          <a:lstStyle/>
          <a:p>
            <a:pPr marL="342900" lvl="1" indent="0">
              <a:buNone/>
            </a:pPr>
            <a:endParaRPr lang="en-US" sz="1200" dirty="0"/>
          </a:p>
          <a:p>
            <a:pPr marL="0" indent="0">
              <a:buNone/>
            </a:pPr>
            <a:r>
              <a:rPr lang="en-US" sz="2200" b="1" dirty="0"/>
              <a:t>Plan for TF Members to Provide Feedback on Draft Report</a:t>
            </a:r>
          </a:p>
          <a:p>
            <a:pPr>
              <a:buFont typeface="Arial" panose="020B0604020202020204" pitchFamily="34" charset="0"/>
              <a:buChar char="•"/>
            </a:pPr>
            <a:r>
              <a:rPr lang="en-US" sz="2200" b="1" dirty="0"/>
              <a:t>Receiving feedback from all Task Force members separately would be difficult. Working through feedback from 5 individuals at ISAC was difficult.</a:t>
            </a:r>
          </a:p>
          <a:p>
            <a:pPr>
              <a:buFont typeface="Arial" panose="020B0604020202020204" pitchFamily="34" charset="0"/>
              <a:buChar char="•"/>
            </a:pPr>
            <a:r>
              <a:rPr lang="en-US" sz="2200" b="1" dirty="0"/>
              <a:t>Setting up Google Docs to use for providing feedback so we are all working off the same document; all TF members will be able to see the feedback coming in at the same time, in real time.</a:t>
            </a:r>
          </a:p>
          <a:p>
            <a:pPr lvl="1">
              <a:buFont typeface="Arial" panose="020B0604020202020204" pitchFamily="34" charset="0"/>
              <a:buChar char="•"/>
            </a:pPr>
            <a:r>
              <a:rPr lang="en-US" sz="2000" b="1" dirty="0"/>
              <a:t>I will be providing specific instructions in the next week, with a deadline for providing feedback.</a:t>
            </a:r>
          </a:p>
          <a:p>
            <a:pPr lvl="1">
              <a:buFont typeface="Arial" panose="020B0604020202020204" pitchFamily="34" charset="0"/>
              <a:buChar char="•"/>
            </a:pPr>
            <a:r>
              <a:rPr lang="en-US" sz="2000" b="1" dirty="0"/>
              <a:t>ISAC is hoping we can finalize the draft report (due by 10/1) in the next couple of weeks as we need to turn to another statutorily-mandated report that is also due 10/1. </a:t>
            </a:r>
          </a:p>
          <a:p>
            <a:pPr marL="0" indent="0">
              <a:buNone/>
            </a:pPr>
            <a:endParaRPr lang="en-US" sz="1000" dirty="0">
              <a:solidFill>
                <a:srgbClr val="FF0000"/>
              </a:solidFill>
            </a:endParaRPr>
          </a:p>
          <a:p>
            <a:pPr marL="342900" lvl="1" indent="0">
              <a:buNone/>
            </a:pPr>
            <a:endParaRPr lang="sv-SE" sz="2000" dirty="0"/>
          </a:p>
          <a:p>
            <a:pPr marL="342900" lvl="1" indent="0">
              <a:buNone/>
            </a:pPr>
            <a:endParaRPr lang="sv-SE" sz="500" dirty="0"/>
          </a:p>
        </p:txBody>
      </p:sp>
    </p:spTree>
    <p:extLst>
      <p:ext uri="{BB962C8B-B14F-4D97-AF65-F5344CB8AC3E}">
        <p14:creationId xmlns:p14="http://schemas.microsoft.com/office/powerpoint/2010/main" val="114344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36526"/>
            <a:ext cx="8940800" cy="897617"/>
          </a:xfrm>
        </p:spPr>
        <p:txBody>
          <a:bodyPr>
            <a:normAutofit/>
          </a:bodyPr>
          <a:lstStyle/>
          <a:p>
            <a:pPr algn="ctr"/>
            <a:r>
              <a:rPr lang="en-US" b="1" dirty="0">
                <a:latin typeface="Calibri" panose="020F0502020204030204" pitchFamily="34" charset="0"/>
                <a:cs typeface="Calibri" panose="020F0502020204030204" pitchFamily="34" charset="0"/>
              </a:rPr>
              <a:t>Today’s Agenda</a:t>
            </a:r>
          </a:p>
        </p:txBody>
      </p:sp>
      <p:sp>
        <p:nvSpPr>
          <p:cNvPr id="3" name="Content Placeholder 2"/>
          <p:cNvSpPr>
            <a:spLocks noGrp="1"/>
          </p:cNvSpPr>
          <p:nvPr>
            <p:ph idx="1"/>
          </p:nvPr>
        </p:nvSpPr>
        <p:spPr>
          <a:xfrm>
            <a:off x="640080" y="1093211"/>
            <a:ext cx="7886700" cy="4586231"/>
          </a:xfrm>
        </p:spPr>
        <p:txBody>
          <a:bodyPr>
            <a:noAutofit/>
          </a:bodyPr>
          <a:lstStyle/>
          <a:p>
            <a:pPr marL="342900" lvl="1" indent="0">
              <a:buNone/>
            </a:pPr>
            <a:endParaRPr lang="en-US" sz="1200" dirty="0"/>
          </a:p>
          <a:p>
            <a:pPr marL="800100" lvl="1" indent="-457200">
              <a:buFont typeface="+mj-lt"/>
              <a:buAutoNum type="arabicPeriod"/>
            </a:pPr>
            <a:r>
              <a:rPr lang="en-US" sz="2000" b="1" dirty="0"/>
              <a:t>Welcome</a:t>
            </a:r>
          </a:p>
          <a:p>
            <a:pPr marL="800100" lvl="1" indent="-457200">
              <a:buFont typeface="+mj-lt"/>
              <a:buAutoNum type="arabicPeriod"/>
            </a:pPr>
            <a:endParaRPr lang="en-US" sz="500" b="1" dirty="0"/>
          </a:p>
          <a:p>
            <a:pPr marL="800100" lvl="1" indent="-457200">
              <a:buFont typeface="+mj-lt"/>
              <a:buAutoNum type="arabicPeriod"/>
            </a:pPr>
            <a:r>
              <a:rPr lang="en-US" sz="2000" b="1" dirty="0"/>
              <a:t>Presentations from Cengage and College of DuPage, and a discussion on course material access codes/access to online homework</a:t>
            </a:r>
          </a:p>
          <a:p>
            <a:pPr marL="800100" lvl="1" indent="-457200">
              <a:buFont typeface="+mj-lt"/>
              <a:buAutoNum type="arabicPeriod"/>
            </a:pPr>
            <a:endParaRPr lang="en-US" sz="500" b="1" dirty="0"/>
          </a:p>
          <a:p>
            <a:pPr marL="800100" lvl="1" indent="-457200">
              <a:buFont typeface="+mj-lt"/>
              <a:buAutoNum type="arabicPeriod"/>
            </a:pPr>
            <a:r>
              <a:rPr lang="en-US" sz="2000" b="1" dirty="0"/>
              <a:t>ISAC update: review of proposal for meeting Task Force charge, explanation of draft report framework, discussion on draft report, and plan to collect feedback for the draft report from Task Force members </a:t>
            </a:r>
          </a:p>
          <a:p>
            <a:pPr marL="800100" lvl="1" indent="-457200">
              <a:buFont typeface="+mj-lt"/>
              <a:buAutoNum type="arabicPeriod"/>
            </a:pPr>
            <a:endParaRPr lang="en-US" sz="500" b="1" dirty="0"/>
          </a:p>
          <a:p>
            <a:pPr marL="800100" lvl="1" indent="-457200">
              <a:buFont typeface="+mj-lt"/>
              <a:buAutoNum type="arabicPeriod"/>
            </a:pPr>
            <a:r>
              <a:rPr lang="en-US" sz="2000" b="1" dirty="0"/>
              <a:t>Approval of minutes from 3</a:t>
            </a:r>
            <a:r>
              <a:rPr lang="en-US" sz="2000" b="1" baseline="30000" dirty="0"/>
              <a:t>rd</a:t>
            </a:r>
            <a:r>
              <a:rPr lang="en-US" sz="2000" b="1" dirty="0"/>
              <a:t> meeting</a:t>
            </a:r>
          </a:p>
          <a:p>
            <a:pPr marL="800100" lvl="1" indent="-457200">
              <a:buFont typeface="+mj-lt"/>
              <a:buAutoNum type="arabicPeriod"/>
            </a:pPr>
            <a:endParaRPr lang="en-US" sz="500" b="1" dirty="0"/>
          </a:p>
          <a:p>
            <a:pPr marL="800100" lvl="1" indent="-457200">
              <a:buFont typeface="+mj-lt"/>
              <a:buAutoNum type="arabicPeriod"/>
            </a:pPr>
            <a:r>
              <a:rPr lang="en-US" sz="2000" b="1" dirty="0"/>
              <a:t>Reminders</a:t>
            </a:r>
          </a:p>
          <a:p>
            <a:pPr marL="571500" lvl="1" indent="-228600">
              <a:buFont typeface="+mj-lt"/>
              <a:buAutoNum type="arabicPeriod"/>
            </a:pPr>
            <a:endParaRPr lang="en-US" sz="500" b="1" dirty="0"/>
          </a:p>
          <a:p>
            <a:pPr marL="800100" lvl="1" indent="-457200">
              <a:buFont typeface="+mj-lt"/>
              <a:buAutoNum type="arabicPeriod"/>
            </a:pPr>
            <a:r>
              <a:rPr lang="en-US" sz="2000" b="1" dirty="0"/>
              <a:t>Public comment</a:t>
            </a:r>
          </a:p>
          <a:p>
            <a:pPr marL="800100" lvl="1" indent="-457200">
              <a:buFont typeface="+mj-lt"/>
              <a:buAutoNum type="arabicPeriod"/>
            </a:pPr>
            <a:endParaRPr lang="en-US" sz="500" b="1" dirty="0"/>
          </a:p>
          <a:p>
            <a:pPr marL="800100" lvl="1" indent="-457200">
              <a:buFont typeface="+mj-lt"/>
              <a:buAutoNum type="arabicPeriod"/>
            </a:pPr>
            <a:r>
              <a:rPr lang="en-US" sz="2000" b="1" dirty="0"/>
              <a:t>Next steps</a:t>
            </a:r>
          </a:p>
          <a:p>
            <a:pPr lvl="1">
              <a:buFont typeface="Arial" panose="020B0604020202020204" pitchFamily="34" charset="0"/>
              <a:buChar char="•"/>
            </a:pPr>
            <a:endParaRPr lang="en-US" sz="2200" dirty="0"/>
          </a:p>
          <a:p>
            <a:pPr marL="342900" lvl="1" indent="0">
              <a:buNone/>
            </a:pPr>
            <a:endParaRPr lang="en-US" sz="2200" dirty="0"/>
          </a:p>
          <a:p>
            <a:pPr marL="342900" lvl="1" indent="0">
              <a:buNone/>
            </a:pPr>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4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2</a:t>
            </a:fld>
            <a:endParaRPr lang="en-US" dirty="0"/>
          </a:p>
        </p:txBody>
      </p:sp>
    </p:spTree>
    <p:extLst>
      <p:ext uri="{BB962C8B-B14F-4D97-AF65-F5344CB8AC3E}">
        <p14:creationId xmlns:p14="http://schemas.microsoft.com/office/powerpoint/2010/main" val="106206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6318"/>
            <a:ext cx="8940800" cy="897617"/>
          </a:xfrm>
        </p:spPr>
        <p:txBody>
          <a:bodyPr>
            <a:normAutofit/>
          </a:bodyPr>
          <a:lstStyle/>
          <a:p>
            <a:pPr algn="ctr"/>
            <a:r>
              <a:rPr lang="en-US" b="1" dirty="0">
                <a:latin typeface="Calibri" panose="020F0502020204030204" pitchFamily="34" charset="0"/>
                <a:cs typeface="Calibri" panose="020F0502020204030204" pitchFamily="34" charset="0"/>
              </a:rPr>
              <a:t>Discussion on Access Codes</a:t>
            </a:r>
          </a:p>
        </p:txBody>
      </p:sp>
      <p:sp>
        <p:nvSpPr>
          <p:cNvPr id="3" name="Content Placeholder 2"/>
          <p:cNvSpPr>
            <a:spLocks noGrp="1"/>
          </p:cNvSpPr>
          <p:nvPr>
            <p:ph idx="1"/>
          </p:nvPr>
        </p:nvSpPr>
        <p:spPr>
          <a:xfrm>
            <a:off x="640080" y="728795"/>
            <a:ext cx="7886700" cy="2739292"/>
          </a:xfrm>
        </p:spPr>
        <p:txBody>
          <a:bodyPr>
            <a:noAutofit/>
          </a:bodyPr>
          <a:lstStyle/>
          <a:p>
            <a:pPr marL="342900" lvl="1" indent="0">
              <a:buNone/>
            </a:pPr>
            <a:endParaRPr lang="en-US" sz="1200" dirty="0"/>
          </a:p>
          <a:p>
            <a:pPr lvl="1">
              <a:buFont typeface="Arial" panose="020B0604020202020204" pitchFamily="34" charset="0"/>
              <a:buChar char="•"/>
            </a:pPr>
            <a:r>
              <a:rPr lang="en-US" sz="2200" dirty="0"/>
              <a:t>Students provided nearly 600 comments on the student survey to the question: “Please share any additional thoughts you have related to college course materials:”</a:t>
            </a:r>
          </a:p>
          <a:p>
            <a:pPr lvl="1">
              <a:buFont typeface="Arial" panose="020B0604020202020204" pitchFamily="34" charset="0"/>
              <a:buChar char="•"/>
            </a:pPr>
            <a:r>
              <a:rPr lang="en-US" sz="2200" dirty="0"/>
              <a:t>The nearly 600 comments represent about 7 percent of the nearly 8,800 total student respondents.</a:t>
            </a:r>
          </a:p>
          <a:p>
            <a:pPr lvl="1">
              <a:buFont typeface="Arial" panose="020B0604020202020204" pitchFamily="34" charset="0"/>
              <a:buChar char="•"/>
            </a:pPr>
            <a:r>
              <a:rPr lang="en-US" sz="2200" dirty="0"/>
              <a:t>The comments cover a vast variety of subjects. About 16% of the comments revolved around course materials being too expensive, and about 10% around required course materials being irrelevant or not used in the course. There are both some positive and negative comments (not a lot in either case) for campus-wide textbook rental and equitable access programs and inclusive access, as well as the ability to obtain materials on one’s own. There are some comments that indicate students prefer print textbooks, but also some that indicate students prefer digital materials (not a ton in either case).</a:t>
            </a:r>
          </a:p>
          <a:p>
            <a:pPr marL="342900" lvl="1" indent="0">
              <a:buNone/>
            </a:pPr>
            <a:endParaRPr lang="en-US" sz="500" dirty="0"/>
          </a:p>
          <a:p>
            <a:pPr marL="342900" lvl="1" indent="0">
              <a:buNone/>
            </a:pPr>
            <a:r>
              <a:rPr lang="en-US" sz="2200" dirty="0">
                <a:solidFill>
                  <a:srgbClr val="FF0000"/>
                </a:solidFill>
              </a:rPr>
              <a:t> </a:t>
            </a:r>
          </a:p>
          <a:p>
            <a:pPr lvl="2">
              <a:buFont typeface="Arial" panose="020B0604020202020204" pitchFamily="34" charset="0"/>
              <a:buChar char="•"/>
            </a:pPr>
            <a:endParaRPr lang="en-US" sz="1900" dirty="0"/>
          </a:p>
          <a:p>
            <a:pPr lvl="1">
              <a:buFont typeface="Arial" panose="020B0604020202020204" pitchFamily="34" charset="0"/>
              <a:buChar char="•"/>
            </a:pPr>
            <a:endParaRPr lang="en-US" sz="2200" dirty="0"/>
          </a:p>
          <a:p>
            <a:pPr lvl="1">
              <a:buFont typeface="Arial" panose="020B0604020202020204" pitchFamily="34" charset="0"/>
              <a:buChar char="•"/>
            </a:pPr>
            <a:endParaRPr lang="en-US" sz="2200" dirty="0"/>
          </a:p>
          <a:p>
            <a:pPr marL="342900" lvl="1" indent="0">
              <a:buNone/>
            </a:pPr>
            <a:endParaRPr lang="en-US" sz="500" dirty="0"/>
          </a:p>
          <a:p>
            <a:pPr marL="342900" lvl="1" indent="0">
              <a:buNone/>
            </a:pPr>
            <a:endParaRPr lang="en-US" sz="2200" dirty="0"/>
          </a:p>
          <a:p>
            <a:pPr marL="342900" lvl="1" indent="0">
              <a:buNone/>
            </a:pPr>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4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3</a:t>
            </a:fld>
            <a:endParaRPr lang="en-US" dirty="0"/>
          </a:p>
        </p:txBody>
      </p:sp>
    </p:spTree>
    <p:extLst>
      <p:ext uri="{BB962C8B-B14F-4D97-AF65-F5344CB8AC3E}">
        <p14:creationId xmlns:p14="http://schemas.microsoft.com/office/powerpoint/2010/main" val="413563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6318"/>
            <a:ext cx="8940800" cy="897617"/>
          </a:xfrm>
        </p:spPr>
        <p:txBody>
          <a:bodyPr>
            <a:normAutofit/>
          </a:bodyPr>
          <a:lstStyle/>
          <a:p>
            <a:pPr algn="ctr"/>
            <a:r>
              <a:rPr lang="en-US" b="1" dirty="0">
                <a:latin typeface="Calibri" panose="020F0502020204030204" pitchFamily="34" charset="0"/>
                <a:cs typeface="Calibri" panose="020F0502020204030204" pitchFamily="34" charset="0"/>
              </a:rPr>
              <a:t>Discussion on Access Codes</a:t>
            </a:r>
          </a:p>
        </p:txBody>
      </p:sp>
      <p:sp>
        <p:nvSpPr>
          <p:cNvPr id="3" name="Content Placeholder 2"/>
          <p:cNvSpPr>
            <a:spLocks noGrp="1"/>
          </p:cNvSpPr>
          <p:nvPr>
            <p:ph idx="1"/>
          </p:nvPr>
        </p:nvSpPr>
        <p:spPr>
          <a:xfrm>
            <a:off x="640080" y="510427"/>
            <a:ext cx="7886700" cy="2739292"/>
          </a:xfrm>
        </p:spPr>
        <p:txBody>
          <a:bodyPr>
            <a:noAutofit/>
          </a:bodyPr>
          <a:lstStyle/>
          <a:p>
            <a:pPr marL="342900" lvl="1" indent="0">
              <a:buNone/>
            </a:pPr>
            <a:endParaRPr lang="en-US" sz="1200" dirty="0"/>
          </a:p>
          <a:p>
            <a:pPr lvl="1">
              <a:buFont typeface="Arial" panose="020B0604020202020204" pitchFamily="34" charset="0"/>
              <a:buChar char="•"/>
            </a:pPr>
            <a:r>
              <a:rPr lang="en-US" sz="2200" dirty="0"/>
              <a:t>We shared 27 (negative) comments that talk about access codes and “paying” to do homework. All of these comments were provided by students who either completely self-procured their materials or are at a school where materials are obtained via self-procurement and/or inclusive access. They represent nearly 5% of the 600 comments from the 8,800 respondents. </a:t>
            </a:r>
          </a:p>
          <a:p>
            <a:pPr marL="342900" lvl="1" indent="0">
              <a:buNone/>
            </a:pPr>
            <a:endParaRPr lang="en-US" sz="500" dirty="0"/>
          </a:p>
          <a:p>
            <a:pPr lvl="1">
              <a:buFont typeface="Arial" panose="020B0604020202020204" pitchFamily="34" charset="0"/>
              <a:buChar char="•"/>
            </a:pPr>
            <a:r>
              <a:rPr lang="en-US" sz="2200" dirty="0"/>
              <a:t>Definition: Access codes are a series of characters used to unlock access to online recourses such as practice test questions, course assignments, and interactive study activities. You may find these codes referred to as digital access codes, textbook access codes, or student access kits. They all mean the same thing. Professors may ask students to obtain an access code if its resources are required for the course. Often, the code is included with the purchase of a new textbook. The access codes can only be used once, however, so if you purchased a used textbook or rented one, you will have to buy your access code separately.</a:t>
            </a:r>
          </a:p>
          <a:p>
            <a:pPr marL="342900" lvl="1" indent="0">
              <a:buNone/>
            </a:pPr>
            <a:endParaRPr lang="en-US" sz="500" dirty="0"/>
          </a:p>
          <a:p>
            <a:pPr marL="342900" lvl="1" indent="0">
              <a:buNone/>
            </a:pPr>
            <a:r>
              <a:rPr lang="en-US" sz="2200" dirty="0">
                <a:solidFill>
                  <a:srgbClr val="FF0000"/>
                </a:solidFill>
              </a:rPr>
              <a:t> </a:t>
            </a:r>
          </a:p>
          <a:p>
            <a:pPr lvl="2">
              <a:buFont typeface="Arial" panose="020B0604020202020204" pitchFamily="34" charset="0"/>
              <a:buChar char="•"/>
            </a:pPr>
            <a:endParaRPr lang="en-US" sz="1900" dirty="0"/>
          </a:p>
          <a:p>
            <a:pPr lvl="1">
              <a:buFont typeface="Arial" panose="020B0604020202020204" pitchFamily="34" charset="0"/>
              <a:buChar char="•"/>
            </a:pPr>
            <a:endParaRPr lang="en-US" sz="2200" dirty="0"/>
          </a:p>
          <a:p>
            <a:pPr lvl="1">
              <a:buFont typeface="Arial" panose="020B0604020202020204" pitchFamily="34" charset="0"/>
              <a:buChar char="•"/>
            </a:pPr>
            <a:endParaRPr lang="en-US" sz="2200" dirty="0"/>
          </a:p>
          <a:p>
            <a:pPr marL="342900" lvl="1" indent="0">
              <a:buNone/>
            </a:pPr>
            <a:endParaRPr lang="en-US" sz="500" dirty="0"/>
          </a:p>
          <a:p>
            <a:pPr marL="342900" lvl="1" indent="0">
              <a:buNone/>
            </a:pPr>
            <a:endParaRPr lang="en-US" sz="2200" dirty="0"/>
          </a:p>
          <a:p>
            <a:pPr marL="342900" lvl="1" indent="0">
              <a:buNone/>
            </a:pPr>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4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4</a:t>
            </a:fld>
            <a:endParaRPr lang="en-US" dirty="0"/>
          </a:p>
        </p:txBody>
      </p:sp>
    </p:spTree>
    <p:extLst>
      <p:ext uri="{BB962C8B-B14F-4D97-AF65-F5344CB8AC3E}">
        <p14:creationId xmlns:p14="http://schemas.microsoft.com/office/powerpoint/2010/main" val="239494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6318"/>
            <a:ext cx="8940800" cy="897617"/>
          </a:xfrm>
        </p:spPr>
        <p:txBody>
          <a:bodyPr>
            <a:normAutofit/>
          </a:bodyPr>
          <a:lstStyle/>
          <a:p>
            <a:pPr algn="ctr"/>
            <a:r>
              <a:rPr lang="en-US" b="1" dirty="0">
                <a:latin typeface="Calibri" panose="020F0502020204030204" pitchFamily="34" charset="0"/>
                <a:cs typeface="Calibri" panose="020F0502020204030204" pitchFamily="34" charset="0"/>
              </a:rPr>
              <a:t>Proposal for Meeting the Task Force Charge</a:t>
            </a:r>
          </a:p>
        </p:txBody>
      </p:sp>
      <p:sp>
        <p:nvSpPr>
          <p:cNvPr id="3" name="Content Placeholder 2"/>
          <p:cNvSpPr>
            <a:spLocks noGrp="1"/>
          </p:cNvSpPr>
          <p:nvPr>
            <p:ph idx="1"/>
          </p:nvPr>
        </p:nvSpPr>
        <p:spPr>
          <a:xfrm>
            <a:off x="640080" y="728795"/>
            <a:ext cx="7886700" cy="2739292"/>
          </a:xfrm>
        </p:spPr>
        <p:txBody>
          <a:bodyPr>
            <a:noAutofit/>
          </a:bodyPr>
          <a:lstStyle/>
          <a:p>
            <a:pPr marL="342900" lvl="1" indent="0">
              <a:buNone/>
            </a:pPr>
            <a:endParaRPr lang="en-US" sz="1200" dirty="0"/>
          </a:p>
          <a:p>
            <a:pPr lvl="1">
              <a:buFont typeface="Arial" panose="020B0604020202020204" pitchFamily="34" charset="0"/>
              <a:buChar char="•"/>
            </a:pPr>
            <a:r>
              <a:rPr lang="en-US" sz="2200" dirty="0"/>
              <a:t>Develop research questions from the 10 items/areas the Study is to cover</a:t>
            </a:r>
          </a:p>
          <a:p>
            <a:pPr marL="342900" lvl="1" indent="0">
              <a:buNone/>
            </a:pPr>
            <a:endParaRPr lang="en-US" sz="500" dirty="0"/>
          </a:p>
          <a:p>
            <a:pPr lvl="1">
              <a:buFont typeface="Arial" panose="020B0604020202020204" pitchFamily="34" charset="0"/>
              <a:buChar char="•"/>
            </a:pPr>
            <a:r>
              <a:rPr lang="en-US" sz="2200" dirty="0"/>
              <a:t>Conduct secondary research to collect any state and/or national data covering the various topics the Study is to address</a:t>
            </a:r>
          </a:p>
          <a:p>
            <a:pPr marL="342900" lvl="1" indent="0">
              <a:buNone/>
            </a:pPr>
            <a:endParaRPr lang="en-US" sz="500" dirty="0"/>
          </a:p>
          <a:p>
            <a:pPr lvl="1">
              <a:buFont typeface="Arial" panose="020B0604020202020204" pitchFamily="34" charset="0"/>
              <a:buChar char="•"/>
            </a:pPr>
            <a:r>
              <a:rPr lang="en-US" sz="2200" dirty="0"/>
              <a:t>Complete a scan of recent national and state legislation related to college course materials</a:t>
            </a:r>
          </a:p>
          <a:p>
            <a:pPr marL="342900" lvl="1" indent="0">
              <a:buNone/>
            </a:pPr>
            <a:endParaRPr lang="en-US" sz="500" dirty="0"/>
          </a:p>
          <a:p>
            <a:pPr lvl="1">
              <a:buFont typeface="Arial" panose="020B0604020202020204" pitchFamily="34" charset="0"/>
              <a:buChar char="•"/>
            </a:pPr>
            <a:r>
              <a:rPr lang="en-US" sz="2200" dirty="0"/>
              <a:t>Conduct a survey of public and private colleges and universities in Illinois</a:t>
            </a:r>
          </a:p>
          <a:p>
            <a:pPr marL="342900" lvl="1" indent="0">
              <a:buNone/>
            </a:pPr>
            <a:r>
              <a:rPr lang="en-US" sz="500" dirty="0"/>
              <a:t> </a:t>
            </a:r>
          </a:p>
          <a:p>
            <a:pPr lvl="1">
              <a:buFont typeface="Arial" panose="020B0604020202020204" pitchFamily="34" charset="0"/>
              <a:buChar char="•"/>
            </a:pPr>
            <a:r>
              <a:rPr lang="en-US" sz="2200" dirty="0"/>
              <a:t>Conduct a survey of students at Illinois colleges and universities</a:t>
            </a:r>
            <a:endParaRPr lang="en-US" sz="2200" dirty="0">
              <a:solidFill>
                <a:srgbClr val="FF0000"/>
              </a:solidFill>
            </a:endParaRPr>
          </a:p>
          <a:p>
            <a:pPr lvl="1">
              <a:buFont typeface="Arial" panose="020B0604020202020204" pitchFamily="34" charset="0"/>
              <a:buChar char="•"/>
            </a:pPr>
            <a:endParaRPr lang="en-US" sz="500" dirty="0">
              <a:solidFill>
                <a:srgbClr val="FF0000"/>
              </a:solidFill>
            </a:endParaRPr>
          </a:p>
          <a:p>
            <a:pPr lvl="1">
              <a:buFont typeface="Arial" panose="020B0604020202020204" pitchFamily="34" charset="0"/>
              <a:buChar char="•"/>
            </a:pPr>
            <a:r>
              <a:rPr lang="en-US" sz="2200" dirty="0"/>
              <a:t>Include discussions/presentations with/from subject matter experts, schools, organizations, associations, groups, etc. on relevant topics </a:t>
            </a:r>
          </a:p>
          <a:p>
            <a:pPr marL="342900" lvl="1" indent="0">
              <a:buNone/>
            </a:pPr>
            <a:r>
              <a:rPr lang="en-US" sz="2200" dirty="0">
                <a:solidFill>
                  <a:srgbClr val="FF0000"/>
                </a:solidFill>
              </a:rPr>
              <a:t> </a:t>
            </a:r>
          </a:p>
          <a:p>
            <a:pPr lvl="2">
              <a:buFont typeface="Arial" panose="020B0604020202020204" pitchFamily="34" charset="0"/>
              <a:buChar char="•"/>
            </a:pPr>
            <a:endParaRPr lang="en-US" sz="1900" dirty="0"/>
          </a:p>
          <a:p>
            <a:pPr lvl="1">
              <a:buFont typeface="Arial" panose="020B0604020202020204" pitchFamily="34" charset="0"/>
              <a:buChar char="•"/>
            </a:pPr>
            <a:endParaRPr lang="en-US" sz="2200" dirty="0"/>
          </a:p>
          <a:p>
            <a:pPr lvl="1">
              <a:buFont typeface="Arial" panose="020B0604020202020204" pitchFamily="34" charset="0"/>
              <a:buChar char="•"/>
            </a:pPr>
            <a:endParaRPr lang="en-US" sz="2200" dirty="0"/>
          </a:p>
          <a:p>
            <a:pPr marL="342900" lvl="1" indent="0">
              <a:buNone/>
            </a:pPr>
            <a:endParaRPr lang="en-US" sz="500" dirty="0"/>
          </a:p>
          <a:p>
            <a:pPr marL="342900" lvl="1" indent="0">
              <a:buNone/>
            </a:pPr>
            <a:endParaRPr lang="en-US" sz="2200" dirty="0"/>
          </a:p>
          <a:p>
            <a:pPr marL="342900" lvl="1" indent="0">
              <a:buNone/>
            </a:pPr>
            <a:endParaRPr lang="en-US" sz="2200" dirty="0"/>
          </a:p>
          <a:p>
            <a:pPr lvl="1"/>
            <a:endParaRPr lang="en-US" sz="2200" dirty="0"/>
          </a:p>
          <a:p>
            <a:pPr lvl="1"/>
            <a:endParaRPr lang="en-US" sz="2200" dirty="0"/>
          </a:p>
          <a:p>
            <a:pPr lvl="1"/>
            <a:endParaRPr lang="en-US" sz="2200" dirty="0"/>
          </a:p>
          <a:p>
            <a:pPr lvl="1"/>
            <a:endParaRPr lang="en-US" sz="2200" dirty="0"/>
          </a:p>
          <a:p>
            <a:pPr lvl="1"/>
            <a:endParaRPr lang="en-US" sz="24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5</a:t>
            </a:fld>
            <a:endParaRPr lang="en-US" dirty="0"/>
          </a:p>
        </p:txBody>
      </p:sp>
    </p:spTree>
    <p:extLst>
      <p:ext uri="{BB962C8B-B14F-4D97-AF65-F5344CB8AC3E}">
        <p14:creationId xmlns:p14="http://schemas.microsoft.com/office/powerpoint/2010/main" val="91788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4104"/>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a:t>
            </a:r>
          </a:p>
        </p:txBody>
      </p:sp>
      <p:sp>
        <p:nvSpPr>
          <p:cNvPr id="3" name="Content Placeholder 2"/>
          <p:cNvSpPr>
            <a:spLocks noGrp="1"/>
          </p:cNvSpPr>
          <p:nvPr>
            <p:ph idx="1"/>
          </p:nvPr>
        </p:nvSpPr>
        <p:spPr>
          <a:xfrm>
            <a:off x="730250" y="1259426"/>
            <a:ext cx="7886700" cy="758986"/>
          </a:xfrm>
        </p:spPr>
        <p:txBody>
          <a:bodyPr>
            <a:noAutofit/>
          </a:bodyPr>
          <a:lstStyle/>
          <a:p>
            <a:pPr marL="342900" lvl="1" indent="0">
              <a:buNone/>
            </a:pPr>
            <a:endParaRPr lang="en-US" sz="1200" dirty="0"/>
          </a:p>
          <a:p>
            <a:pPr marL="0" indent="0">
              <a:buNone/>
            </a:pPr>
            <a:r>
              <a:rPr lang="en-US" sz="2200" dirty="0"/>
              <a:t>Public Act 102-0122 created the College Course Materials Affordability and Equitable Access Collaborative Study Act. The Act establishes a 23-member Governor and General Assembly appointed College Course Materials Affordability and Equitable Access (CCM) Task Force, </a:t>
            </a:r>
            <a:r>
              <a:rPr lang="en-US" sz="2200" b="1" dirty="0"/>
              <a:t>directed to conduct "a collaborative college course materials affordability and equitable access study" to examine "the cost-saving methods and practices utilized by public and private institutions of higher learning in this State and throughout the United States for improving students' equitable first-day-of-class access to required course materials and conduct an affordability comparison of providing students' course materials, including digital learning tools."</a:t>
            </a:r>
            <a:endParaRPr lang="en-US" sz="1000" b="1" dirty="0">
              <a:solidFill>
                <a:srgbClr val="FF0000"/>
              </a:solidFill>
            </a:endParaRPr>
          </a:p>
          <a:p>
            <a:pPr marL="342900" lvl="1" indent="0">
              <a:buNone/>
            </a:pPr>
            <a:endParaRPr lang="sv-SE" sz="2000" dirty="0"/>
          </a:p>
          <a:p>
            <a:pPr marL="342900" lvl="1" indent="0">
              <a:buNone/>
            </a:pPr>
            <a:endParaRPr lang="sv-SE" sz="5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6</a:t>
            </a:fld>
            <a:endParaRPr lang="en-US" dirty="0"/>
          </a:p>
        </p:txBody>
      </p:sp>
    </p:spTree>
    <p:extLst>
      <p:ext uri="{BB962C8B-B14F-4D97-AF65-F5344CB8AC3E}">
        <p14:creationId xmlns:p14="http://schemas.microsoft.com/office/powerpoint/2010/main" val="2107626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4104"/>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 Report</a:t>
            </a:r>
          </a:p>
        </p:txBody>
      </p:sp>
      <p:sp>
        <p:nvSpPr>
          <p:cNvPr id="3" name="Content Placeholder 2"/>
          <p:cNvSpPr>
            <a:spLocks noGrp="1"/>
          </p:cNvSpPr>
          <p:nvPr>
            <p:ph idx="1"/>
          </p:nvPr>
        </p:nvSpPr>
        <p:spPr>
          <a:xfrm>
            <a:off x="730250" y="1000116"/>
            <a:ext cx="7886700" cy="758986"/>
          </a:xfrm>
        </p:spPr>
        <p:txBody>
          <a:bodyPr>
            <a:noAutofit/>
          </a:bodyPr>
          <a:lstStyle/>
          <a:p>
            <a:pPr marL="342900" lvl="1" indent="0">
              <a:buNone/>
            </a:pPr>
            <a:endParaRPr lang="en-US" sz="1200" dirty="0"/>
          </a:p>
          <a:p>
            <a:pPr marL="0" indent="0">
              <a:buNone/>
            </a:pPr>
            <a:r>
              <a:rPr lang="en-US" sz="2200" b="1" dirty="0"/>
              <a:t>Introduction</a:t>
            </a:r>
          </a:p>
          <a:p>
            <a:pPr marL="0" indent="0">
              <a:buNone/>
            </a:pPr>
            <a:r>
              <a:rPr lang="en-US" sz="2200" b="1" dirty="0"/>
              <a:t>Background</a:t>
            </a:r>
          </a:p>
          <a:p>
            <a:pPr marL="0" indent="0">
              <a:buNone/>
            </a:pPr>
            <a:r>
              <a:rPr lang="en-US" sz="2200" b="1" dirty="0"/>
              <a:t>Study Question Findings</a:t>
            </a:r>
          </a:p>
          <a:p>
            <a:pPr marL="457200" indent="-457200">
              <a:buAutoNum type="arabicPeriod"/>
            </a:pPr>
            <a:r>
              <a:rPr lang="en-US" sz="2200" b="1" dirty="0">
                <a:solidFill>
                  <a:schemeClr val="accent5"/>
                </a:solidFill>
              </a:rPr>
              <a:t>What are the college coursework material cost-saving methods available to students, including, but not limited to: inclusive access programs; textbook subscription programs; textbook rental programs; used textbooks; and other institutional textbook cost-saving methods, such as open educational resources?</a:t>
            </a:r>
          </a:p>
          <a:p>
            <a:pPr marL="457200" indent="-457200">
              <a:buAutoNum type="arabicPeriod"/>
            </a:pPr>
            <a:r>
              <a:rPr lang="en-US" sz="2200" b="1" dirty="0">
                <a:solidFill>
                  <a:schemeClr val="accent5"/>
                </a:solidFill>
              </a:rPr>
              <a:t>What is the total amount of cost savings achieved by public and private institutions of higher learning and the total number of students that utilize each cost-saving method?</a:t>
            </a:r>
          </a:p>
          <a:p>
            <a:pPr marL="0" indent="0">
              <a:buNone/>
            </a:pPr>
            <a:endParaRPr lang="en-US" sz="1000" dirty="0">
              <a:solidFill>
                <a:srgbClr val="FF0000"/>
              </a:solidFill>
            </a:endParaRPr>
          </a:p>
          <a:p>
            <a:pPr marL="342900" lvl="1" indent="0">
              <a:buNone/>
            </a:pPr>
            <a:endParaRPr lang="sv-SE" sz="2000" dirty="0"/>
          </a:p>
          <a:p>
            <a:pPr marL="342900" lvl="1" indent="0">
              <a:buNone/>
            </a:pPr>
            <a:endParaRPr lang="sv-SE" sz="5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7</a:t>
            </a:fld>
            <a:endParaRPr lang="en-US" dirty="0"/>
          </a:p>
        </p:txBody>
      </p:sp>
    </p:spTree>
    <p:extLst>
      <p:ext uri="{BB962C8B-B14F-4D97-AF65-F5344CB8AC3E}">
        <p14:creationId xmlns:p14="http://schemas.microsoft.com/office/powerpoint/2010/main" val="393681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74104"/>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 Report</a:t>
            </a:r>
          </a:p>
        </p:txBody>
      </p:sp>
      <p:sp>
        <p:nvSpPr>
          <p:cNvPr id="3" name="Content Placeholder 2"/>
          <p:cNvSpPr>
            <a:spLocks noGrp="1"/>
          </p:cNvSpPr>
          <p:nvPr>
            <p:ph idx="1"/>
          </p:nvPr>
        </p:nvSpPr>
        <p:spPr>
          <a:xfrm>
            <a:off x="730250" y="1000116"/>
            <a:ext cx="7886700" cy="758986"/>
          </a:xfrm>
        </p:spPr>
        <p:txBody>
          <a:bodyPr>
            <a:noAutofit/>
          </a:bodyPr>
          <a:lstStyle/>
          <a:p>
            <a:pPr marL="342900" lvl="1" indent="0">
              <a:buNone/>
            </a:pPr>
            <a:endParaRPr lang="en-US" sz="1200" dirty="0"/>
          </a:p>
          <a:p>
            <a:pPr marL="457200" indent="-457200">
              <a:buFont typeface="+mj-lt"/>
              <a:buAutoNum type="arabicPeriod" startAt="3"/>
            </a:pPr>
            <a:r>
              <a:rPr lang="en-US" sz="2200" b="1" dirty="0">
                <a:solidFill>
                  <a:schemeClr val="accent5"/>
                </a:solidFill>
              </a:rPr>
              <a:t>What is the equitable access achieved for students by providing all students with access to course materials on the first day of class?</a:t>
            </a:r>
          </a:p>
          <a:p>
            <a:pPr marL="457200" indent="-457200">
              <a:buFont typeface="+mj-lt"/>
              <a:buAutoNum type="arabicPeriod" startAt="3"/>
            </a:pPr>
            <a:r>
              <a:rPr lang="en-US" sz="2200" b="1" dirty="0">
                <a:solidFill>
                  <a:schemeClr val="accent5"/>
                </a:solidFill>
              </a:rPr>
              <a:t>What is the potential impact on academic freedom of faculty to be able to choose the most appropriate materials for their courses for each of the various methods of providing course materials?</a:t>
            </a:r>
          </a:p>
          <a:p>
            <a:pPr marL="457200" indent="-457200">
              <a:buFont typeface="+mj-lt"/>
              <a:buAutoNum type="arabicPeriod" startAt="3"/>
            </a:pPr>
            <a:r>
              <a:rPr lang="en-US" sz="2200" b="1" dirty="0">
                <a:solidFill>
                  <a:schemeClr val="accent5"/>
                </a:solidFill>
              </a:rPr>
              <a:t>Describe the process required to implement each cost-saving method resulting from Question 1.</a:t>
            </a:r>
          </a:p>
          <a:p>
            <a:pPr marL="457200" indent="-457200">
              <a:buFont typeface="+mj-lt"/>
              <a:buAutoNum type="arabicPeriod" startAt="3"/>
            </a:pPr>
            <a:r>
              <a:rPr lang="en-US" sz="2200" b="1" dirty="0">
                <a:solidFill>
                  <a:schemeClr val="accent5"/>
                </a:solidFill>
              </a:rPr>
              <a:t>Describe the process by which students obtain required course materials.</a:t>
            </a:r>
          </a:p>
          <a:p>
            <a:pPr marL="457200" indent="-457200">
              <a:buFont typeface="+mj-lt"/>
              <a:buAutoNum type="arabicPeriod" startAt="3"/>
            </a:pPr>
            <a:r>
              <a:rPr lang="en-US" sz="2200" b="1" dirty="0">
                <a:solidFill>
                  <a:schemeClr val="accent5"/>
                </a:solidFill>
              </a:rPr>
              <a:t>What are the current, future, and potential costs of the development and maintenance necessary for the utilization of any course material that is provided to students at no charge?</a:t>
            </a:r>
          </a:p>
          <a:p>
            <a:pPr marL="0" indent="0">
              <a:buNone/>
            </a:pPr>
            <a:endParaRPr lang="en-US" sz="1000" dirty="0">
              <a:solidFill>
                <a:srgbClr val="FF0000"/>
              </a:solidFill>
            </a:endParaRPr>
          </a:p>
          <a:p>
            <a:pPr marL="342900" lvl="1" indent="0">
              <a:buNone/>
            </a:pPr>
            <a:endParaRPr lang="sv-SE" sz="2000" dirty="0"/>
          </a:p>
          <a:p>
            <a:pPr marL="342900" lvl="1" indent="0">
              <a:buNone/>
            </a:pPr>
            <a:endParaRPr lang="sv-SE" sz="5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8</a:t>
            </a:fld>
            <a:endParaRPr lang="en-US" dirty="0"/>
          </a:p>
        </p:txBody>
      </p:sp>
    </p:spTree>
    <p:extLst>
      <p:ext uri="{BB962C8B-B14F-4D97-AF65-F5344CB8AC3E}">
        <p14:creationId xmlns:p14="http://schemas.microsoft.com/office/powerpoint/2010/main" val="910211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6968"/>
            <a:ext cx="8940800" cy="897617"/>
          </a:xfrm>
        </p:spPr>
        <p:txBody>
          <a:bodyPr>
            <a:normAutofit/>
          </a:bodyPr>
          <a:lstStyle/>
          <a:p>
            <a:pPr algn="ctr"/>
            <a:r>
              <a:rPr lang="en-US" b="1" dirty="0">
                <a:latin typeface="Calibri" panose="020F0502020204030204" pitchFamily="34" charset="0"/>
                <a:cs typeface="Calibri" panose="020F0502020204030204" pitchFamily="34" charset="0"/>
              </a:rPr>
              <a:t>College Course Materials Study Report</a:t>
            </a:r>
          </a:p>
        </p:txBody>
      </p:sp>
      <p:sp>
        <p:nvSpPr>
          <p:cNvPr id="3" name="Content Placeholder 2"/>
          <p:cNvSpPr>
            <a:spLocks noGrp="1"/>
          </p:cNvSpPr>
          <p:nvPr>
            <p:ph idx="1"/>
          </p:nvPr>
        </p:nvSpPr>
        <p:spPr>
          <a:xfrm>
            <a:off x="730250" y="399609"/>
            <a:ext cx="7886700" cy="758986"/>
          </a:xfrm>
        </p:spPr>
        <p:txBody>
          <a:bodyPr>
            <a:noAutofit/>
          </a:bodyPr>
          <a:lstStyle/>
          <a:p>
            <a:pPr marL="342900" lvl="1" indent="0">
              <a:buNone/>
            </a:pPr>
            <a:endParaRPr lang="en-US" sz="1200" dirty="0"/>
          </a:p>
          <a:p>
            <a:pPr marL="457200" indent="-457200">
              <a:buFont typeface="+mj-lt"/>
              <a:buAutoNum type="arabicPeriod" startAt="8"/>
            </a:pPr>
            <a:r>
              <a:rPr lang="en-US" sz="2200" b="1" dirty="0">
                <a:solidFill>
                  <a:schemeClr val="accent5"/>
                </a:solidFill>
              </a:rPr>
              <a:t>Identify best practices resulting from the cost-saving methods resulting from Question 1.</a:t>
            </a:r>
          </a:p>
          <a:p>
            <a:pPr marL="457200" indent="-457200">
              <a:buFont typeface="+mj-lt"/>
              <a:buAutoNum type="arabicPeriod" startAt="8"/>
            </a:pPr>
            <a:r>
              <a:rPr lang="en-US" sz="2200" b="1" dirty="0">
                <a:solidFill>
                  <a:schemeClr val="accent5"/>
                </a:solidFill>
              </a:rPr>
              <a:t>Examine the following areas in relation to improving equity in higher education to determine whether the (best practice) methods:</a:t>
            </a:r>
          </a:p>
          <a:p>
            <a:pPr marL="0" indent="0">
              <a:buNone/>
            </a:pPr>
            <a:r>
              <a:rPr lang="en-US" sz="2200" b="1" dirty="0">
                <a:solidFill>
                  <a:schemeClr val="accent5"/>
                </a:solidFill>
              </a:rPr>
              <a:t>	(A) improved equitable access to required course 	materials by the first day of class;</a:t>
            </a:r>
          </a:p>
          <a:p>
            <a:pPr marL="0" indent="0">
              <a:buNone/>
            </a:pPr>
            <a:r>
              <a:rPr lang="en-US" sz="2200" b="1" dirty="0">
                <a:solidFill>
                  <a:schemeClr val="accent5"/>
                </a:solidFill>
              </a:rPr>
              <a:t>	(B) increased the affordability of required course 	materials; and</a:t>
            </a:r>
          </a:p>
          <a:p>
            <a:pPr marL="0" indent="0">
              <a:buNone/>
            </a:pPr>
            <a:r>
              <a:rPr lang="en-US" sz="2200" b="1" dirty="0">
                <a:solidFill>
                  <a:schemeClr val="accent5"/>
                </a:solidFill>
              </a:rPr>
              <a:t>	(C) improved access to learning materials and 	improved student outcomes for minority, low-	income, and first-generation students.</a:t>
            </a:r>
          </a:p>
          <a:p>
            <a:pPr marL="457200" indent="-457200">
              <a:buFont typeface="+mj-lt"/>
              <a:buAutoNum type="arabicPeriod" startAt="10"/>
            </a:pPr>
            <a:r>
              <a:rPr lang="en-US" sz="2200" b="1" dirty="0">
                <a:solidFill>
                  <a:schemeClr val="accent5"/>
                </a:solidFill>
              </a:rPr>
              <a:t>Describe the ways students and faculty are utilizing or have utilized inclusive access programs, subscription programs, textbook rental programs, used textbooks, and open educational resources for the purposes of remote learning as a result of the COVID-19 pandemic health crisis.</a:t>
            </a:r>
          </a:p>
          <a:p>
            <a:pPr marL="457200" indent="-457200">
              <a:buFont typeface="+mj-lt"/>
              <a:buAutoNum type="arabicPeriod" startAt="10"/>
            </a:pPr>
            <a:endParaRPr lang="en-US" sz="2200" b="1" dirty="0">
              <a:solidFill>
                <a:schemeClr val="accent5"/>
              </a:solidFill>
            </a:endParaRPr>
          </a:p>
          <a:p>
            <a:pPr marL="0" indent="0">
              <a:buNone/>
            </a:pPr>
            <a:endParaRPr lang="en-US" sz="1000" dirty="0">
              <a:solidFill>
                <a:srgbClr val="FF0000"/>
              </a:solidFill>
            </a:endParaRPr>
          </a:p>
          <a:p>
            <a:pPr marL="342900" lvl="1" indent="0">
              <a:buNone/>
            </a:pPr>
            <a:endParaRPr lang="sv-SE" sz="2000" dirty="0"/>
          </a:p>
          <a:p>
            <a:pPr marL="342900" lvl="1" indent="0">
              <a:buNone/>
            </a:pPr>
            <a:endParaRPr lang="sv-SE" sz="500"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9</a:t>
            </a:fld>
            <a:endParaRPr lang="en-US" dirty="0"/>
          </a:p>
        </p:txBody>
      </p:sp>
    </p:spTree>
    <p:extLst>
      <p:ext uri="{BB962C8B-B14F-4D97-AF65-F5344CB8AC3E}">
        <p14:creationId xmlns:p14="http://schemas.microsoft.com/office/powerpoint/2010/main" val="2494420167"/>
      </p:ext>
    </p:extLst>
  </p:cSld>
  <p:clrMapOvr>
    <a:masterClrMapping/>
  </p:clrMapOvr>
</p:sld>
</file>

<file path=ppt/theme/theme1.xml><?xml version="1.0" encoding="utf-8"?>
<a:theme xmlns:a="http://schemas.openxmlformats.org/drawingml/2006/main" name="ISAC_presentations_0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SAC_presentations_02" id="{7628FC56-91AE-B740-B5D2-E18F29AA8C0E}" vid="{8568B90B-B1F5-7D4A-A8D5-72F3B918D3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ISAC_presentations_02</Template>
  <TotalTime>484282</TotalTime>
  <Words>1270</Words>
  <Application>Microsoft Office PowerPoint</Application>
  <PresentationFormat>On-screen Show (4:3)</PresentationFormat>
  <Paragraphs>153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Roboto</vt:lpstr>
      <vt:lpstr>ISAC_presentations_02</vt:lpstr>
      <vt:lpstr>PowerPoint Presentation</vt:lpstr>
      <vt:lpstr>Today’s Agenda</vt:lpstr>
      <vt:lpstr>Discussion on Access Codes</vt:lpstr>
      <vt:lpstr>Discussion on Access Codes</vt:lpstr>
      <vt:lpstr>Proposal for Meeting the Task Force Charge</vt:lpstr>
      <vt:lpstr>College Course Materials Study</vt:lpstr>
      <vt:lpstr>College Course Materials Study Report</vt:lpstr>
      <vt:lpstr>College Course Materials Study Report</vt:lpstr>
      <vt:lpstr>College Course Materials Study Report</vt:lpstr>
      <vt:lpstr>College Course Materials Study Report</vt:lpstr>
      <vt:lpstr>College Course Materials Study Report</vt:lpstr>
    </vt:vector>
  </TitlesOfParts>
  <Company>ISAC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Pierson</dc:creator>
  <cp:lastModifiedBy>Brown, Shonda</cp:lastModifiedBy>
  <cp:revision>746</cp:revision>
  <cp:lastPrinted>2022-06-09T16:04:21Z</cp:lastPrinted>
  <dcterms:created xsi:type="dcterms:W3CDTF">2017-02-24T16:49:12Z</dcterms:created>
  <dcterms:modified xsi:type="dcterms:W3CDTF">2022-08-26T16:11:40Z</dcterms:modified>
</cp:coreProperties>
</file>